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301" r:id="rId6"/>
    <p:sldId id="303" r:id="rId7"/>
    <p:sldId id="304" r:id="rId8"/>
    <p:sldId id="307" r:id="rId9"/>
    <p:sldId id="308" r:id="rId10"/>
    <p:sldId id="261" r:id="rId11"/>
    <p:sldId id="332" r:id="rId12"/>
    <p:sldId id="331" r:id="rId13"/>
    <p:sldId id="327" r:id="rId14"/>
    <p:sldId id="313" r:id="rId15"/>
    <p:sldId id="316" r:id="rId16"/>
    <p:sldId id="315" r:id="rId17"/>
    <p:sldId id="324" r:id="rId18"/>
    <p:sldId id="311" r:id="rId19"/>
    <p:sldId id="262" r:id="rId20"/>
    <p:sldId id="319" r:id="rId21"/>
    <p:sldId id="320" r:id="rId22"/>
    <p:sldId id="321" r:id="rId23"/>
    <p:sldId id="325" r:id="rId24"/>
    <p:sldId id="300" r:id="rId25"/>
  </p:sldIdLst>
  <p:sldSz cx="18288000" cy="10287000"/>
  <p:notesSz cx="6858000" cy="9144000"/>
  <p:embeddedFontLst>
    <p:embeddedFont>
      <p:font typeface="BM DoHyeon OTF" panose="020B0600000101010101" pitchFamily="34" charset="-127"/>
      <p:regular r:id="rId27"/>
    </p:embeddedFont>
    <p:embeddedFont>
      <p:font typeface="BM HANNA Air OTF" panose="020B0600000101010101" pitchFamily="34" charset="-127"/>
      <p:regular r:id="rId28"/>
    </p:embeddedFont>
    <p:embeddedFont>
      <p:font typeface="Do Hyeon" pitchFamily="2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aegu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ircFxgBuG5gF06n+fF/WlLQNc1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5"/>
    <p:restoredTop sz="96296"/>
  </p:normalViewPr>
  <p:slideViewPr>
    <p:cSldViewPr snapToGrid="0">
      <p:cViewPr>
        <p:scale>
          <a:sx n="75" d="100"/>
          <a:sy n="75" d="100"/>
        </p:scale>
        <p:origin x="968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751e2fc0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27751e2fc0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쓰기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느꼈던 감정이나 있었던 일을 기록하고 쌀알 하나를 얻을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숟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동안 느꼈던 감정들을 분석해 사용자에게 위로의 말이나 격려의 말을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사람들이 공용 바구니에 모은 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ex) 5501/10000</a:t>
            </a: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49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쓰기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느꼈던 감정이나 있었던 일을 기록하고 쌀알 하나를 얻을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숟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동안 느꼈던 감정들을 분석해 사용자에게 위로의 말이나 격려의 말을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사람들이 공용 바구니에 모은 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ex) 5501/10000</a:t>
            </a: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71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쓰기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느꼈던 감정이나 있었던 일을 기록하고 쌀알 하나를 얻을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숟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동안 느꼈던 감정들을 분석해 사용자에게 위로의 말이나 격려의 말을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사람들이 공용 바구니에 모은 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ex) 5501/10000</a:t>
            </a: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14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쓰기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느꼈던 감정이나 있었던 일을 기록하고 쌀알 하나를 얻을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숟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달 동안 느꼈던 감정들을 분석해 사용자에게 위로의 말이나 격려의 말을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사람들이 공용 바구니에 모은 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ex) 5501/10000</a:t>
            </a: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09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4-1.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추진절차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개발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테스트단 모집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테스트 진행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정식 런칭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17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*테스트단은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명의 사용자로 진행하고 같은 루틴을 따른다*</a:t>
            </a:r>
            <a:endParaRPr lang="ko-KR" altLang="en-U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사용자는 앱을 다운받고 일기를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일기를 작성하면 ‘쌀 알’ 을 하루 최대 한 개 얻는다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쌀알이 모이면 바구니에 들어간다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바구니에 쌀알이 들어가면 서버에서 사용자를 기부자 목록에 추가한다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바구니에 목표 쌀알이 달성되면 기부자들에게 알림이 도착한다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운영진이 진짜 쌀을 구매하여 불우이웃에게 전달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대표적으로 쌀의 예시를 들었으나 이후 상응하는 값의 다른 바우처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생필품 등도 추가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인스타그램에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기부자들 목록 업로드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반복</a:t>
            </a: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9372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*테스트단은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명의 사용자로 진행하고 같은 루틴을 따른다*</a:t>
            </a:r>
            <a:endParaRPr lang="ko-KR" altLang="en-U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사용자는 앱을 다운받고 일기를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일기를 작성하면 ‘쌀 알’ 을 하루 최대 한 개 얻는다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쌀알이 모이면 바구니에 들어간다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바구니에 쌀알이 들어가면 서버에서 사용자를 기부자 목록에 추가한다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바구니에 목표 쌀알이 달성되면 기부자들에게 알림이 도착한다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운영진이 진짜 쌀을 구매하여 불우이웃에게 전달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대표적으로 쌀의 예시를 들었으나 이후 상응하는 값의 다른 바우처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생필품 등도 추가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인스타그램에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기부자들 목록 업로드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반복</a:t>
            </a: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3631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광고비를 통한 수익 실현으로 쌀 구매비를 충당할 예정이다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" altLang="ko-Kore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AdMob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활용하여 앱에 광고를 내보낸다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구글이 광고주들과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CPM(1000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번 노출이 되면 광고비를 받는 방식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건당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원으로 계약한다고 가정할 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명의 사용자가 있다고 가정하고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달동안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하루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번 광고를 시청한다고 가정하여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 * 3 * 30 / 1000 = 27,000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원의 수익이 발생한다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그리고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27,000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쌀을 구매할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그러므로 바구니의 달성 목표를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개로 잡으면 알맞게 적자없이 쌀을 구매할 수 있을 것으로 예상된다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자세한 것은 테스트 단계 이후 직접 수익을 확인한 후 서비스 배포 전 조정할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구글 광고는 바로 내보낼 수 있지만 수익이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많지않다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쌀 자체의 값은 어느정도 충당할 수 있으나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인건비 등 고정 비용은 감당하기 어려운 것이 현실이다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앱의 사용자가 많아지고 기업과 직접 광고 계약을 하거나 영리 기업의 장기 투자를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약속받을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때 까지 대한적십자사 혹은 사회적 기업에게 초기 자금을 받는 것이 필요하다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9840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751e2fc0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g27751e2fc0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ea52ec46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1.프로그램 목표 + 2-1 추진배경을 합쳐서 설명 - 청년우울증 증가 </a:t>
            </a:r>
            <a:endParaRPr/>
          </a:p>
        </p:txBody>
      </p:sp>
      <p:sp>
        <p:nvSpPr>
          <p:cNvPr id="98" name="Google Shape;98;g23ea52ec46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광고비를 통한 수익 실현으로 쌀 구매비를 충당할 예정이다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" altLang="ko-Kore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AdMob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활용하여 앱에 광고를 내보낸다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구글이 광고주들과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CPM(1000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번 노출이 되면 광고비를 받는 방식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건당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원으로 계약한다고 가정할 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명의 사용자가 있다고 가정하고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달동안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하루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번 광고를 시청한다고 가정하여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 * 3 * 30 / 1000 = 27,000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원의 수익이 발생한다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그리고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27,000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쌀을 구매할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그러므로 바구니의 달성 목표를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개로 잡으면 알맞게 적자없이 쌀을 구매할 수 있을 것으로 예상된다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자세한 것은 테스트 단계 이후 직접 수익을 확인한 후 서비스 배포 전 조정할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구글 광고는 바로 내보낼 수 있지만 수익이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많지않다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쌀 자체의 값은 어느정도 충당할 수 있으나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인건비 등 고정 비용은 감당하기 어려운 것이 현실이다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앱의 사용자가 많아지고 기업과 직접 광고 계약을 하거나 영리 기업의 장기 투자를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약속받을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때 까지 대한적십자사 혹은 사회적 기업에게 초기 자금을 받는 것이 필요하다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947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바구니가 목표치를 달성하면 자원봉사자들이 기부를 완료하고 사진을 찍어 웹사이트에 업로드함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사용자들은 기부 현황을 확인하고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기부자 명단에서 자기 이름을 확인 할 수 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sz="32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005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사용자를 가능한 많이 유지하는 것이 앱의 생명선이다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그러므로 지속적으로 인스타그램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에브리타임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등으로 홍보를 지속할 것이고 금전적 여유가 된다면 버스정류장이나 지하철 역 광고를 이용한다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‘하루 한 톨’ 앱이 유명세를 타고 사용자가 많아진다면 자원 봉사자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명으로는 부족하다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이후 자원봉사자를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명까지 모집을 확장하고 웹 사이트 또한 지금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처럼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모든 현황을 보여주는 것이 아닌 월별로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항목별로 나누어 목록을 보여주는 방식으로 확장할 계획이다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또한 앱의 다양한 기능을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확장시킬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것이며 감정 증가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월간 목표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 많은 기능을 추가할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072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14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9" name="Google Shape;9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000" dirty="0" err="1">
                <a:solidFill>
                  <a:schemeClr val="dk1"/>
                </a:solidFill>
              </a:rPr>
              <a:t>우울증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청년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증가와</a:t>
            </a:r>
            <a:r>
              <a:rPr lang="en-US" sz="1000" dirty="0">
                <a:solidFill>
                  <a:schemeClr val="dk1"/>
                </a:solidFill>
              </a:rPr>
              <a:t>,</a:t>
            </a:r>
            <a:r>
              <a:rPr lang="en-US" sz="1000" dirty="0">
                <a:solidFill>
                  <a:srgbClr val="CCCCCC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경험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감소를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해결한다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endParaRPr sz="1000" dirty="0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dk1"/>
                </a:solidFill>
              </a:rPr>
              <a:t>근</a:t>
            </a:r>
            <a:r>
              <a:rPr lang="en-US" sz="1000" dirty="0">
                <a:solidFill>
                  <a:schemeClr val="dk1"/>
                </a:solidFill>
              </a:rPr>
              <a:t> 4년간 </a:t>
            </a:r>
            <a:r>
              <a:rPr lang="en-US" sz="1000" dirty="0" err="1">
                <a:solidFill>
                  <a:schemeClr val="dk1"/>
                </a:solidFill>
              </a:rPr>
              <a:t>청년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우울증이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약</a:t>
            </a:r>
            <a:r>
              <a:rPr lang="en-US" sz="1000" dirty="0">
                <a:solidFill>
                  <a:schemeClr val="dk1"/>
                </a:solidFill>
              </a:rPr>
              <a:t> 50% </a:t>
            </a:r>
            <a:r>
              <a:rPr lang="en-US" sz="1000" dirty="0" err="1">
                <a:solidFill>
                  <a:schemeClr val="dk1"/>
                </a:solidFill>
              </a:rPr>
              <a:t>증가했다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우울증으로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진료를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받는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환자를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기준으로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통계를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낸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것이기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때문에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정신과에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다니면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편견을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가지고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보는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사회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시선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탓에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진료를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받지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못하는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청년들을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고려하면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더욱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늘어날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것이다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그러나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반대로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지난</a:t>
            </a:r>
            <a:r>
              <a:rPr lang="en-US" sz="1000" dirty="0">
                <a:solidFill>
                  <a:schemeClr val="dk1"/>
                </a:solidFill>
              </a:rPr>
              <a:t> 10년 </a:t>
            </a:r>
            <a:r>
              <a:rPr lang="en-US" sz="1000" dirty="0" err="1">
                <a:solidFill>
                  <a:schemeClr val="dk1"/>
                </a:solidFill>
              </a:rPr>
              <a:t>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국민들의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기부경험은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갈수록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줄어들고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우리는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이러한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문제를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별개의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문제로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보지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않았다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사회에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활력을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불어넣고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먼저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나서야하는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청년들이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우울감에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빠져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있으니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사회가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슬픔에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빠져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있다고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생각했다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그래서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청년들에게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우울증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예방과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치료에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좋다고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알려진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일기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쓰기를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독려하고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일기를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작성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자체가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봉사활동이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되어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통해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봉사의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뿌듯함을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느낄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있도록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돕고</a:t>
            </a:r>
            <a:r>
              <a:rPr lang="en-US" sz="1000" dirty="0">
                <a:solidFill>
                  <a:schemeClr val="dk1"/>
                </a:solidFill>
              </a:rPr>
              <a:t>, </a:t>
            </a:r>
            <a:r>
              <a:rPr lang="en-US" sz="1000" dirty="0" err="1">
                <a:solidFill>
                  <a:schemeClr val="dk1"/>
                </a:solidFill>
              </a:rPr>
              <a:t>우리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사회는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기부금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증가로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인해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더욱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나은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사회가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있도록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하는</a:t>
            </a:r>
            <a:r>
              <a:rPr lang="en-US" sz="1000" dirty="0">
                <a:solidFill>
                  <a:schemeClr val="dk1"/>
                </a:solidFill>
              </a:rPr>
              <a:t> ‘</a:t>
            </a:r>
            <a:r>
              <a:rPr lang="en-US" sz="1000" dirty="0" err="1">
                <a:solidFill>
                  <a:schemeClr val="dk1"/>
                </a:solidFill>
              </a:rPr>
              <a:t>하루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톨</a:t>
            </a:r>
            <a:r>
              <a:rPr lang="en-US" sz="1000" dirty="0">
                <a:solidFill>
                  <a:schemeClr val="dk1"/>
                </a:solidFill>
              </a:rPr>
              <a:t>’ </a:t>
            </a:r>
            <a:r>
              <a:rPr lang="en-US" sz="1000" dirty="0" err="1">
                <a:solidFill>
                  <a:schemeClr val="dk1"/>
                </a:solidFill>
              </a:rPr>
              <a:t>일기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작성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앱을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기획하게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되었다</a:t>
            </a:r>
            <a:r>
              <a:rPr lang="en-US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일기는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모두가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별거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아니라고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생각하지만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사실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시작하는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가장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힘들다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무기력함에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빠져있는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청년들이라면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어떠한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동기가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없는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한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더욱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일기를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쓰기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힘들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것이다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우울증의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가장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원인은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자기자신은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아무것도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없는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존재라고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느끼기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때문이다</a:t>
            </a:r>
            <a:r>
              <a:rPr lang="en-US" sz="1000" dirty="0">
                <a:solidFill>
                  <a:schemeClr val="dk1"/>
                </a:solidFill>
              </a:rPr>
              <a:t>. </a:t>
            </a:r>
            <a:r>
              <a:rPr lang="en-US" sz="1000" dirty="0" err="1">
                <a:solidFill>
                  <a:schemeClr val="dk1"/>
                </a:solidFill>
              </a:rPr>
              <a:t>그렇기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때문에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가장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좋은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동기는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그들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자신의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작은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행동이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봉사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기부가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되어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세상을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바꿀수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있다는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것을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알려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주는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것이라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생각한다</a:t>
            </a:r>
            <a:r>
              <a:rPr lang="en-US" sz="1000" dirty="0">
                <a:solidFill>
                  <a:schemeClr val="dk1"/>
                </a:solidFill>
              </a:rPr>
              <a:t>.  </a:t>
            </a:r>
            <a:endParaRPr dirty="0"/>
          </a:p>
        </p:txBody>
      </p:sp>
      <p:sp>
        <p:nvSpPr>
          <p:cNvPr id="117" name="Google Shape;1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751e2fc0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g27751e2fc0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09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430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우리는 청년들의 우울증 치료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예방 뿐 아니라 사회 기부 경험 증가 및 인식 개선도 함께 해결하는 것이 목표이다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 일기 관련 앱들은 단순히 일기를 저장하는 기능 뿐이고 기부 앱들 또한 단순 기부만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하루 한 톨’ 은 일기 작성이라는 작은 행동을 봉사활동으로 바꾸어 기부를 실행시켜주는 새로운 앱이다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사용자들은 일기작성으로 인한 심리적 안정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우울증 치료 및 예방 효과와 봉사로 인한 보람을 한 번에 느낄 수 있고 지역 사회는 쌀 기부로 불우이웃들에게 도움을 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직간접적으로 기부를 경험한 사람들은 추후 개인적으로도 정기 후원을 할 가능성이 높다는 연구결과가 있기 때문에 이후 추가적인 기부 효과도 기대할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통계청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2019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사회조사 결과에 따르면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기부를 하지 않는 이유를 조사했을 때 전년대비 가장 많이 늘어난 항목은 ‘기부단체를 신뢰하지 못해서’ 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 앱은 쌀을 직접 불우이웃에게 전달하는 것을 인스타그램과 웹사이트에 지속적으로 업로드하며 기부단체의 대한 신뢰감을 높여 사용자들의 기부에 대한 인식을 개선할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일기작성의 효과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매일 기분을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기록하다보면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스스로도 우울 수준을 인지할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우리는 매일 다양한 문제나 갈등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감정적인 어려움 등을 마주하게 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상황에서 일기를 쓰면 감정을 조절하고 정리할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일기를 통해 자신의 문제에 대해 분석하고 해결책을 찾거나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긍정적인 면을 발견하여 스트레스를 줄일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0111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2-3.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추진방향</a:t>
            </a:r>
            <a:endParaRPr lang="ko-KR" altLang="en-U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쓰기가 봉사활동이 되는 일기쓰기의 동기를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심어줌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일기를 쓰며 심리적 안정을 찾고 ‘쌀 알’ 을 얻음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얻은 쌀알을 기부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인스타그램과 웹사이트에 기부자 목록에 등재되어 기부의 보람을 느낌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일기쓰기 습관 함양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지속적 봉사</a:t>
            </a: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82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일기를 써서 쌀을 받는 행위를 통해 게임적 재미요소를 느낄 수 있으므로 꾸준히 일기를 작성할 수 있는 동기로써 작용할 수 있고 따라서 청년들의 우울증 치료 및 예방에 효과적일 것으로 기대된다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결과적으로 일기쓰기가 습관화되어 꾸준히 ‘하루 한 톨’ 앱으로 봉사할 수 있도록 한다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일기를 쓰는 시간을 시간적 기부 경험으로 환산함으로써 효능을 얻을 수 있고 나아가 잠재적으로 기부에 참여를 증진시킨다</a:t>
            </a:r>
            <a:endParaRPr lang="ko-KR" altLang="en-US" sz="3200" b="0" dirty="0">
              <a:effectLst/>
            </a:endParaRPr>
          </a:p>
          <a:p>
            <a:pPr marL="63500" rtl="0">
              <a:spcBef>
                <a:spcPts val="1200"/>
              </a:spcBef>
              <a:spcAft>
                <a:spcPts val="1200"/>
              </a:spcAft>
            </a:pPr>
            <a:br>
              <a:rPr lang="ko-KR" altLang="en-US" sz="32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 작성이 봉사활동이 되어 사회에 기부를 할 수 있고 일기 작성에 따른 개인의 효과와 기부로 인해 더 나은 사회가 되어 선순환구조를 이룰 것으로 기대한다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1" name="Google Shape;6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786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EA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328904" y="847874"/>
            <a:ext cx="15708920" cy="8410426"/>
            <a:chOff x="0" y="-47625"/>
            <a:chExt cx="4137329" cy="221509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4" r="-6585" b="-10083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5133442">
            <a:off x="11711019" y="5145263"/>
            <a:ext cx="8900205" cy="8233765"/>
          </a:xfrm>
          <a:custGeom>
            <a:avLst/>
            <a:gdLst/>
            <a:ahLst/>
            <a:cxnLst/>
            <a:rect l="l" t="t" r="r" b="b"/>
            <a:pathLst>
              <a:path w="8895703" h="8229600" extrusionOk="0">
                <a:moveTo>
                  <a:pt x="0" y="0"/>
                </a:moveTo>
                <a:lnTo>
                  <a:pt x="8895703" y="0"/>
                </a:lnTo>
                <a:lnTo>
                  <a:pt x="88957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328896" y="843742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8" r="-6324" b="-9968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512216" y="1519194"/>
            <a:ext cx="17342400" cy="190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3000" b="1" i="0" u="none" strike="noStrike" cap="none" dirty="0" err="1">
                <a:solidFill>
                  <a:srgbClr val="5D3E18"/>
                </a:solidFill>
                <a:latin typeface="Gaegu"/>
                <a:ea typeface="Gaegu"/>
                <a:cs typeface="Gaegu"/>
                <a:sym typeface="Gaegu"/>
              </a:rPr>
              <a:t>하루</a:t>
            </a:r>
            <a:r>
              <a:rPr lang="en-US" sz="13000" b="1" i="0" u="none" strike="noStrike" cap="none" dirty="0">
                <a:solidFill>
                  <a:srgbClr val="5D3E18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3000" b="1" i="0" u="none" strike="noStrike" cap="none" dirty="0" err="1">
                <a:solidFill>
                  <a:srgbClr val="5D3E18"/>
                </a:solidFill>
                <a:latin typeface="Gaegu"/>
                <a:ea typeface="Gaegu"/>
                <a:cs typeface="Gaegu"/>
                <a:sym typeface="Gaegu"/>
              </a:rPr>
              <a:t>한</a:t>
            </a:r>
            <a:r>
              <a:rPr lang="en-US" sz="13000" b="1" i="0" u="none" strike="noStrike" cap="none" dirty="0">
                <a:solidFill>
                  <a:srgbClr val="5D3E18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3000" b="1" i="0" u="none" strike="noStrike" cap="none" dirty="0" err="1">
                <a:solidFill>
                  <a:srgbClr val="5D3E18"/>
                </a:solidFill>
                <a:latin typeface="Gaegu"/>
                <a:ea typeface="Gaegu"/>
                <a:cs typeface="Gaegu"/>
                <a:sym typeface="Gaegu"/>
              </a:rPr>
              <a:t>톨</a:t>
            </a:r>
            <a:endParaRPr sz="13000" b="1" i="0" u="none" strike="noStrike" cap="none" dirty="0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91;p1"/>
          <p:cNvSpPr/>
          <p:nvPr/>
        </p:nvSpPr>
        <p:spPr>
          <a:xfrm rot="-1564995">
            <a:off x="-2659828" y="-1357201"/>
            <a:ext cx="10526853" cy="3739958"/>
          </a:xfrm>
          <a:custGeom>
            <a:avLst/>
            <a:gdLst/>
            <a:ahLst/>
            <a:cxnLst/>
            <a:rect l="l" t="t" r="r" b="b"/>
            <a:pathLst>
              <a:path w="10526853" h="3739958" extrusionOk="0">
                <a:moveTo>
                  <a:pt x="0" y="0"/>
                </a:moveTo>
                <a:lnTo>
                  <a:pt x="10526853" y="0"/>
                </a:lnTo>
                <a:lnTo>
                  <a:pt x="10526853" y="3739958"/>
                </a:lnTo>
                <a:lnTo>
                  <a:pt x="0" y="3739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591" r="-14591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 rot="2127401">
            <a:off x="-604563" y="6190718"/>
            <a:ext cx="4516511" cy="5218658"/>
          </a:xfrm>
          <a:custGeom>
            <a:avLst/>
            <a:gdLst/>
            <a:ahLst/>
            <a:cxnLst/>
            <a:rect l="l" t="t" r="r" b="b"/>
            <a:pathLst>
              <a:path w="4516511" h="5218658" extrusionOk="0">
                <a:moveTo>
                  <a:pt x="0" y="0"/>
                </a:moveTo>
                <a:lnTo>
                  <a:pt x="4516512" y="0"/>
                </a:lnTo>
                <a:lnTo>
                  <a:pt x="4516512" y="5218658"/>
                </a:lnTo>
                <a:lnTo>
                  <a:pt x="0" y="5218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7710213">
            <a:off x="14305974" y="-653827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 extrusionOk="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5688157" y="8292718"/>
            <a:ext cx="7410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 b="0" i="0" u="none" strike="noStrike" cap="none" dirty="0" err="1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일기</a:t>
            </a:r>
            <a:r>
              <a:rPr lang="en-US" sz="4000" b="0" i="0" u="none" strike="noStrike" cap="none" dirty="0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000" b="0" i="0" u="none" strike="noStrike" cap="none" dirty="0" err="1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쓰고</a:t>
            </a:r>
            <a:r>
              <a:rPr lang="en-US" sz="4000" b="0" i="0" u="none" strike="noStrike" cap="none" dirty="0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000" b="0" i="0" u="none" strike="noStrike" cap="none" dirty="0" err="1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기부에</a:t>
            </a:r>
            <a:r>
              <a:rPr lang="en-US" sz="4000" b="0" i="0" u="none" strike="noStrike" cap="none" dirty="0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000" b="0" i="0" u="none" strike="noStrike" cap="none" dirty="0" err="1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동참하자</a:t>
            </a:r>
            <a:r>
              <a:rPr lang="en-US" sz="4000" b="0" i="0" u="none" strike="noStrike" cap="none" dirty="0">
                <a:solidFill>
                  <a:srgbClr val="453128"/>
                </a:solidFill>
                <a:latin typeface="Do Hyeon"/>
                <a:ea typeface="Do Hyeon"/>
                <a:cs typeface="Do Hyeon"/>
                <a:sym typeface="Do Hyeon"/>
              </a:rPr>
              <a:t>!</a:t>
            </a:r>
            <a:endParaRPr sz="4000" b="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24350" y="3707785"/>
            <a:ext cx="3695750" cy="429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27751e2fc0e_0_138"/>
          <p:cNvGrpSpPr/>
          <p:nvPr/>
        </p:nvGrpSpPr>
        <p:grpSpPr>
          <a:xfrm>
            <a:off x="1328904" y="847873"/>
            <a:ext cx="15709024" cy="8410483"/>
            <a:chOff x="0" y="-47625"/>
            <a:chExt cx="4137329" cy="2215092"/>
          </a:xfrm>
        </p:grpSpPr>
        <p:sp>
          <p:nvSpPr>
            <p:cNvPr id="151" name="Google Shape;151;g27751e2fc0e_0_138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152" name="Google Shape;152;g27751e2fc0e_0_13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g27751e2fc0e_0_138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9" t="-1159" r="-6579" b="-10089"/>
            </a:stretch>
          </a:blipFill>
          <a:ln>
            <a:noFill/>
          </a:ln>
        </p:spPr>
      </p:sp>
      <p:sp>
        <p:nvSpPr>
          <p:cNvPr id="154" name="Google Shape;154;g27751e2fc0e_0_138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9" r="-6319" b="-9969"/>
            </a:stretch>
          </a:blipFill>
          <a:ln>
            <a:noFill/>
          </a:ln>
        </p:spPr>
      </p:sp>
      <p:sp>
        <p:nvSpPr>
          <p:cNvPr id="155" name="Google Shape;155;g27751e2fc0e_0_138"/>
          <p:cNvSpPr txBox="1"/>
          <p:nvPr/>
        </p:nvSpPr>
        <p:spPr>
          <a:xfrm>
            <a:off x="512204" y="4621478"/>
            <a:ext cx="17342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sz="960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프로그램 세부 내용</a:t>
            </a:r>
            <a:endParaRPr sz="9600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6" name="Google Shape;156;g27751e2fc0e_0_138"/>
          <p:cNvSpPr/>
          <p:nvPr/>
        </p:nvSpPr>
        <p:spPr>
          <a:xfrm>
            <a:off x="-1301569" y="-586564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g27751e2fc0e_0_138"/>
          <p:cNvSpPr/>
          <p:nvPr/>
        </p:nvSpPr>
        <p:spPr>
          <a:xfrm>
            <a:off x="12618785" y="6025182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g27751e2fc0e_0_138"/>
          <p:cNvSpPr/>
          <p:nvPr/>
        </p:nvSpPr>
        <p:spPr>
          <a:xfrm>
            <a:off x="0" y="6038658"/>
            <a:ext cx="5832907" cy="4805238"/>
          </a:xfrm>
          <a:custGeom>
            <a:avLst/>
            <a:gdLst/>
            <a:ahLst/>
            <a:cxnLst/>
            <a:rect l="l" t="t" r="r" b="b"/>
            <a:pathLst>
              <a:path w="5832907" h="4805238" extrusionOk="0">
                <a:moveTo>
                  <a:pt x="0" y="0"/>
                </a:moveTo>
                <a:lnTo>
                  <a:pt x="5832907" y="0"/>
                </a:lnTo>
                <a:lnTo>
                  <a:pt x="5832907" y="4805238"/>
                </a:lnTo>
                <a:lnTo>
                  <a:pt x="0" y="4805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스크린샷, 도표, 만화 영화이(가) 표시된 사진&#10;&#10;자동 생성된 설명">
            <a:extLst>
              <a:ext uri="{FF2B5EF4-FFF2-40B4-BE49-F238E27FC236}">
                <a16:creationId xmlns:a16="http://schemas.microsoft.com/office/drawing/2014/main" id="{B977AAF3-7170-4E0C-2686-C94E0D6A7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6667" y="134936"/>
            <a:ext cx="4398208" cy="9720000"/>
          </a:xfrm>
          <a:prstGeom prst="rect">
            <a:avLst/>
          </a:prstGeom>
        </p:spPr>
      </p:pic>
      <p:pic>
        <p:nvPicPr>
          <p:cNvPr id="20" name="그림 19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1E600DEB-09B7-1CFA-F58E-9CCE36BCF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740" y="134936"/>
            <a:ext cx="4398208" cy="9720000"/>
          </a:xfrm>
          <a:prstGeom prst="rect">
            <a:avLst/>
          </a:prstGeom>
        </p:spPr>
      </p:pic>
      <p:pic>
        <p:nvPicPr>
          <p:cNvPr id="31" name="그림 3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E17A493-E9CD-434B-A11A-C0AB0D9B6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25" y="134936"/>
            <a:ext cx="4398208" cy="9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76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9"/>
    </mc:Choice>
    <mc:Fallback>
      <p:transition spd="slow" advTm="42369"/>
    </mc:Fallback>
  </mc:AlternateContent>
  <p:extLst>
    <p:ext uri="{E180D4A7-C9FB-4DFB-919C-405C955672EB}">
      <p14:showEvtLst xmlns:p14="http://schemas.microsoft.com/office/powerpoint/2010/main">
        <p14:playEvt time="324" objId="17"/>
        <p14:stopEvt time="42369" objId="1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5C35AAC-65F4-C95A-B81C-CF244EBF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08" y="283500"/>
            <a:ext cx="4398209" cy="9720000"/>
          </a:xfrm>
          <a:prstGeom prst="rect">
            <a:avLst/>
          </a:prstGeom>
        </p:spPr>
      </p:pic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935535D-0960-E808-0FCE-1F211AF3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786" y="283500"/>
            <a:ext cx="4398209" cy="9720000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952110-F330-7585-AFF7-AC657172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9365" y="283500"/>
            <a:ext cx="4398209" cy="9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558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9"/>
    </mc:Choice>
    <mc:Fallback>
      <p:transition spd="slow" advTm="42369"/>
    </mc:Fallback>
  </mc:AlternateContent>
  <p:extLst>
    <p:ext uri="{E180D4A7-C9FB-4DFB-919C-405C955672EB}">
      <p14:showEvtLst xmlns:p14="http://schemas.microsoft.com/office/powerpoint/2010/main">
        <p14:playEvt time="324" objId="17"/>
        <p14:stopEvt time="42369" objId="1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p22">
            <a:extLst>
              <a:ext uri="{FF2B5EF4-FFF2-40B4-BE49-F238E27FC236}">
                <a16:creationId xmlns:a16="http://schemas.microsoft.com/office/drawing/2014/main" id="{ED849F53-84AE-43ED-4888-FC29FC70F11F}"/>
              </a:ext>
            </a:extLst>
          </p:cNvPr>
          <p:cNvSpPr txBox="1"/>
          <p:nvPr/>
        </p:nvSpPr>
        <p:spPr>
          <a:xfrm>
            <a:off x="463304" y="117101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앱</a:t>
            </a:r>
            <a:r>
              <a:rPr lang="ko-KR" altLang="en-US" sz="7200" i="0" u="none" strike="noStrike" cap="none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 기능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" name="Google Shape;458;p46">
            <a:extLst>
              <a:ext uri="{FF2B5EF4-FFF2-40B4-BE49-F238E27FC236}">
                <a16:creationId xmlns:a16="http://schemas.microsoft.com/office/drawing/2014/main" id="{25A5AB01-B1B2-46FF-3751-F2FE9199F479}"/>
              </a:ext>
            </a:extLst>
          </p:cNvPr>
          <p:cNvSpPr/>
          <p:nvPr/>
        </p:nvSpPr>
        <p:spPr>
          <a:xfrm>
            <a:off x="10666773" y="84701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59;p46">
            <a:extLst>
              <a:ext uri="{FF2B5EF4-FFF2-40B4-BE49-F238E27FC236}">
                <a16:creationId xmlns:a16="http://schemas.microsoft.com/office/drawing/2014/main" id="{151D1D7E-BA6E-FE30-B792-593A136908EF}"/>
              </a:ext>
            </a:extLst>
          </p:cNvPr>
          <p:cNvSpPr/>
          <p:nvPr/>
        </p:nvSpPr>
        <p:spPr>
          <a:xfrm>
            <a:off x="2048843" y="3870175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457;p46">
            <a:extLst>
              <a:ext uri="{FF2B5EF4-FFF2-40B4-BE49-F238E27FC236}">
                <a16:creationId xmlns:a16="http://schemas.microsoft.com/office/drawing/2014/main" id="{C8C4E8F9-C8F6-7606-21E0-65C4D47938E5}"/>
              </a:ext>
            </a:extLst>
          </p:cNvPr>
          <p:cNvSpPr txBox="1"/>
          <p:nvPr/>
        </p:nvSpPr>
        <p:spPr>
          <a:xfrm>
            <a:off x="2917433" y="4047766"/>
            <a:ext cx="3386872" cy="40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5;p1">
            <a:extLst>
              <a:ext uri="{FF2B5EF4-FFF2-40B4-BE49-F238E27FC236}">
                <a16:creationId xmlns:a16="http://schemas.microsoft.com/office/drawing/2014/main" id="{8A3A742C-551E-E4AF-593A-D7393B1D30D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2420" y="159158"/>
            <a:ext cx="781843" cy="8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76;p21">
            <a:extLst>
              <a:ext uri="{FF2B5EF4-FFF2-40B4-BE49-F238E27FC236}">
                <a16:creationId xmlns:a16="http://schemas.microsoft.com/office/drawing/2014/main" id="{F9E13722-C515-5B5B-E9FC-41B8633CAA09}"/>
              </a:ext>
            </a:extLst>
          </p:cNvPr>
          <p:cNvSpPr/>
          <p:nvPr/>
        </p:nvSpPr>
        <p:spPr>
          <a:xfrm>
            <a:off x="1767988" y="4086287"/>
            <a:ext cx="7841621" cy="2638311"/>
          </a:xfrm>
          <a:custGeom>
            <a:avLst/>
            <a:gdLst/>
            <a:ahLst/>
            <a:cxnLst/>
            <a:rect l="l" t="t" r="r" b="b"/>
            <a:pathLst>
              <a:path w="1645096" h="553492" extrusionOk="0">
                <a:moveTo>
                  <a:pt x="28631" y="0"/>
                </a:moveTo>
                <a:lnTo>
                  <a:pt x="1616464" y="0"/>
                </a:lnTo>
                <a:cubicBezTo>
                  <a:pt x="1632277" y="0"/>
                  <a:pt x="1645096" y="12819"/>
                  <a:pt x="1645096" y="28631"/>
                </a:cubicBezTo>
                <a:lnTo>
                  <a:pt x="1645096" y="524861"/>
                </a:lnTo>
                <a:cubicBezTo>
                  <a:pt x="1645096" y="540673"/>
                  <a:pt x="1632277" y="553492"/>
                  <a:pt x="1616464" y="553492"/>
                </a:cubicBezTo>
                <a:lnTo>
                  <a:pt x="28631" y="553492"/>
                </a:lnTo>
                <a:cubicBezTo>
                  <a:pt x="12819" y="553492"/>
                  <a:pt x="0" y="540673"/>
                  <a:pt x="0" y="524861"/>
                </a:cubicBezTo>
                <a:lnTo>
                  <a:pt x="0" y="28631"/>
                </a:lnTo>
                <a:cubicBezTo>
                  <a:pt x="0" y="12819"/>
                  <a:pt x="12819" y="0"/>
                  <a:pt x="286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531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878;p21">
            <a:extLst>
              <a:ext uri="{FF2B5EF4-FFF2-40B4-BE49-F238E27FC236}">
                <a16:creationId xmlns:a16="http://schemas.microsoft.com/office/drawing/2014/main" id="{5E1F2EBC-EECF-DD4C-9C47-3855933BEE9D}"/>
              </a:ext>
            </a:extLst>
          </p:cNvPr>
          <p:cNvGrpSpPr/>
          <p:nvPr/>
        </p:nvGrpSpPr>
        <p:grpSpPr>
          <a:xfrm rot="5400000">
            <a:off x="4009430" y="3197219"/>
            <a:ext cx="3874356" cy="4967859"/>
            <a:chOff x="0" y="-76200"/>
            <a:chExt cx="812800" cy="1042208"/>
          </a:xfrm>
        </p:grpSpPr>
        <p:sp>
          <p:nvSpPr>
            <p:cNvPr id="27" name="Google Shape;879;p21">
              <a:extLst>
                <a:ext uri="{FF2B5EF4-FFF2-40B4-BE49-F238E27FC236}">
                  <a16:creationId xmlns:a16="http://schemas.microsoft.com/office/drawing/2014/main" id="{902A01A9-2489-94D5-7D19-62378BE0B40A}"/>
                </a:ext>
              </a:extLst>
            </p:cNvPr>
            <p:cNvSpPr/>
            <p:nvPr/>
          </p:nvSpPr>
          <p:spPr>
            <a:xfrm>
              <a:off x="0" y="0"/>
              <a:ext cx="176423" cy="966008"/>
            </a:xfrm>
            <a:custGeom>
              <a:avLst/>
              <a:gdLst/>
              <a:ahLst/>
              <a:cxnLst/>
              <a:rect l="l" t="t" r="r" b="b"/>
              <a:pathLst>
                <a:path w="176423" h="966008" extrusionOk="0">
                  <a:moveTo>
                    <a:pt x="88211" y="0"/>
                  </a:moveTo>
                  <a:lnTo>
                    <a:pt x="88211" y="0"/>
                  </a:lnTo>
                  <a:cubicBezTo>
                    <a:pt x="111606" y="0"/>
                    <a:pt x="134043" y="9294"/>
                    <a:pt x="150586" y="25836"/>
                  </a:cubicBezTo>
                  <a:cubicBezTo>
                    <a:pt x="167129" y="42379"/>
                    <a:pt x="176423" y="64816"/>
                    <a:pt x="176423" y="88211"/>
                  </a:cubicBezTo>
                  <a:lnTo>
                    <a:pt x="176423" y="877797"/>
                  </a:lnTo>
                  <a:cubicBezTo>
                    <a:pt x="176423" y="926515"/>
                    <a:pt x="136929" y="966008"/>
                    <a:pt x="88211" y="966008"/>
                  </a:cubicBezTo>
                  <a:lnTo>
                    <a:pt x="88211" y="966008"/>
                  </a:lnTo>
                  <a:cubicBezTo>
                    <a:pt x="39494" y="966008"/>
                    <a:pt x="0" y="926515"/>
                    <a:pt x="0" y="877797"/>
                  </a:cubicBezTo>
                  <a:lnTo>
                    <a:pt x="0" y="88211"/>
                  </a:lnTo>
                  <a:cubicBezTo>
                    <a:pt x="0" y="39494"/>
                    <a:pt x="39494" y="0"/>
                    <a:pt x="88211" y="0"/>
                  </a:cubicBezTo>
                  <a:close/>
                </a:path>
              </a:pathLst>
            </a:custGeom>
            <a:solidFill>
              <a:srgbClr val="D7B485"/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880;p21">
              <a:extLst>
                <a:ext uri="{FF2B5EF4-FFF2-40B4-BE49-F238E27FC236}">
                  <a16:creationId xmlns:a16="http://schemas.microsoft.com/office/drawing/2014/main" id="{ABFE5F3C-2945-EA58-9579-7E2A6286C3D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881;p21">
            <a:extLst>
              <a:ext uri="{FF2B5EF4-FFF2-40B4-BE49-F238E27FC236}">
                <a16:creationId xmlns:a16="http://schemas.microsoft.com/office/drawing/2014/main" id="{50F20648-B377-B346-331F-9AA850E16AAA}"/>
              </a:ext>
            </a:extLst>
          </p:cNvPr>
          <p:cNvSpPr txBox="1"/>
          <p:nvPr/>
        </p:nvSpPr>
        <p:spPr>
          <a:xfrm>
            <a:off x="2272891" y="4729791"/>
            <a:ext cx="68318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9"/>
              <a:buFont typeface="Arial"/>
              <a:buNone/>
            </a:pPr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오늘 느꼈던 감정이나 있었던 일을 기록하고 쌀알 하나를 얻을 수 있다</a:t>
            </a:r>
            <a:r>
              <a:rPr lang="en-US" altLang="ko-KR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sz="3500" b="0" i="0" u="none" strike="noStrike" cap="non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</p:txBody>
      </p:sp>
      <p:sp>
        <p:nvSpPr>
          <p:cNvPr id="30" name="Google Shape;882;p21">
            <a:extLst>
              <a:ext uri="{FF2B5EF4-FFF2-40B4-BE49-F238E27FC236}">
                <a16:creationId xmlns:a16="http://schemas.microsoft.com/office/drawing/2014/main" id="{FF87A0F1-70DF-6181-9FD0-2F1E12545CF7}"/>
              </a:ext>
            </a:extLst>
          </p:cNvPr>
          <p:cNvSpPr txBox="1"/>
          <p:nvPr/>
        </p:nvSpPr>
        <p:spPr>
          <a:xfrm>
            <a:off x="3517212" y="3725389"/>
            <a:ext cx="4343173" cy="9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78"/>
              <a:buFont typeface="Arial"/>
              <a:buNone/>
            </a:pPr>
            <a:r>
              <a:rPr lang="ko-KR" altLang="en-US" sz="4178" b="0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✍️ 일기쓰기</a:t>
            </a:r>
            <a:endParaRPr sz="1400" b="0" i="0" u="none" strike="noStrike" cap="none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Arial"/>
            </a:endParaRPr>
          </a:p>
        </p:txBody>
      </p:sp>
      <p:sp>
        <p:nvSpPr>
          <p:cNvPr id="3" name="Google Shape;457;p46">
            <a:extLst>
              <a:ext uri="{FF2B5EF4-FFF2-40B4-BE49-F238E27FC236}">
                <a16:creationId xmlns:a16="http://schemas.microsoft.com/office/drawing/2014/main" id="{B8D044FA-2971-0371-8453-B717F4B4D017}"/>
              </a:ext>
            </a:extLst>
          </p:cNvPr>
          <p:cNvSpPr txBox="1"/>
          <p:nvPr/>
        </p:nvSpPr>
        <p:spPr>
          <a:xfrm>
            <a:off x="1769243" y="5857286"/>
            <a:ext cx="3386872" cy="40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일기쓰기">
            <a:hlinkClick r:id="" action="ppaction://media"/>
            <a:extLst>
              <a:ext uri="{FF2B5EF4-FFF2-40B4-BE49-F238E27FC236}">
                <a16:creationId xmlns:a16="http://schemas.microsoft.com/office/drawing/2014/main" id="{E54565AD-984A-AD3B-BF1B-CA739AE842B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46483" y="515447"/>
            <a:ext cx="4366342" cy="947551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8" name="그림 17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0117FAAE-B479-EF4B-C513-2E84CD2BE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608" y="176411"/>
            <a:ext cx="10146136" cy="1024429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8B17A5B-EBDC-51DB-B30F-09E505579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83" y="96214"/>
            <a:ext cx="11627765" cy="98474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22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9"/>
    </mc:Choice>
    <mc:Fallback>
      <p:transition spd="slow" advTm="4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4" objId="17"/>
        <p14:stopEvt time="42369" objId="17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p22">
            <a:extLst>
              <a:ext uri="{FF2B5EF4-FFF2-40B4-BE49-F238E27FC236}">
                <a16:creationId xmlns:a16="http://schemas.microsoft.com/office/drawing/2014/main" id="{ED849F53-84AE-43ED-4888-FC29FC70F11F}"/>
              </a:ext>
            </a:extLst>
          </p:cNvPr>
          <p:cNvSpPr txBox="1"/>
          <p:nvPr/>
        </p:nvSpPr>
        <p:spPr>
          <a:xfrm>
            <a:off x="463304" y="117101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ko-KR" altLang="en-US" sz="7200" i="0" u="none" strike="noStrike" cap="none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핵심 기능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" name="Google Shape;458;p46">
            <a:extLst>
              <a:ext uri="{FF2B5EF4-FFF2-40B4-BE49-F238E27FC236}">
                <a16:creationId xmlns:a16="http://schemas.microsoft.com/office/drawing/2014/main" id="{25A5AB01-B1B2-46FF-3751-F2FE9199F479}"/>
              </a:ext>
            </a:extLst>
          </p:cNvPr>
          <p:cNvSpPr/>
          <p:nvPr/>
        </p:nvSpPr>
        <p:spPr>
          <a:xfrm>
            <a:off x="16385744" y="217437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59;p46">
            <a:extLst>
              <a:ext uri="{FF2B5EF4-FFF2-40B4-BE49-F238E27FC236}">
                <a16:creationId xmlns:a16="http://schemas.microsoft.com/office/drawing/2014/main" id="{151D1D7E-BA6E-FE30-B792-593A136908EF}"/>
              </a:ext>
            </a:extLst>
          </p:cNvPr>
          <p:cNvSpPr/>
          <p:nvPr/>
        </p:nvSpPr>
        <p:spPr>
          <a:xfrm>
            <a:off x="815985" y="1324185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457;p46">
            <a:extLst>
              <a:ext uri="{FF2B5EF4-FFF2-40B4-BE49-F238E27FC236}">
                <a16:creationId xmlns:a16="http://schemas.microsoft.com/office/drawing/2014/main" id="{C8C4E8F9-C8F6-7606-21E0-65C4D47938E5}"/>
              </a:ext>
            </a:extLst>
          </p:cNvPr>
          <p:cNvSpPr txBox="1"/>
          <p:nvPr/>
        </p:nvSpPr>
        <p:spPr>
          <a:xfrm>
            <a:off x="1684575" y="1501776"/>
            <a:ext cx="3386872" cy="40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5;p1">
            <a:extLst>
              <a:ext uri="{FF2B5EF4-FFF2-40B4-BE49-F238E27FC236}">
                <a16:creationId xmlns:a16="http://schemas.microsoft.com/office/drawing/2014/main" id="{8A3A742C-551E-E4AF-593A-D7393B1D30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2420" y="159158"/>
            <a:ext cx="781843" cy="8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76;p21">
            <a:extLst>
              <a:ext uri="{FF2B5EF4-FFF2-40B4-BE49-F238E27FC236}">
                <a16:creationId xmlns:a16="http://schemas.microsoft.com/office/drawing/2014/main" id="{F9E13722-C515-5B5B-E9FC-41B8633CAA09}"/>
              </a:ext>
            </a:extLst>
          </p:cNvPr>
          <p:cNvSpPr/>
          <p:nvPr/>
        </p:nvSpPr>
        <p:spPr>
          <a:xfrm>
            <a:off x="535130" y="2429297"/>
            <a:ext cx="7841621" cy="3104408"/>
          </a:xfrm>
          <a:custGeom>
            <a:avLst/>
            <a:gdLst/>
            <a:ahLst/>
            <a:cxnLst/>
            <a:rect l="l" t="t" r="r" b="b"/>
            <a:pathLst>
              <a:path w="1645096" h="553492" extrusionOk="0">
                <a:moveTo>
                  <a:pt x="28631" y="0"/>
                </a:moveTo>
                <a:lnTo>
                  <a:pt x="1616464" y="0"/>
                </a:lnTo>
                <a:cubicBezTo>
                  <a:pt x="1632277" y="0"/>
                  <a:pt x="1645096" y="12819"/>
                  <a:pt x="1645096" y="28631"/>
                </a:cubicBezTo>
                <a:lnTo>
                  <a:pt x="1645096" y="524861"/>
                </a:lnTo>
                <a:cubicBezTo>
                  <a:pt x="1645096" y="540673"/>
                  <a:pt x="1632277" y="553492"/>
                  <a:pt x="1616464" y="553492"/>
                </a:cubicBezTo>
                <a:lnTo>
                  <a:pt x="28631" y="553492"/>
                </a:lnTo>
                <a:cubicBezTo>
                  <a:pt x="12819" y="553492"/>
                  <a:pt x="0" y="540673"/>
                  <a:pt x="0" y="524861"/>
                </a:cubicBezTo>
                <a:lnTo>
                  <a:pt x="0" y="28631"/>
                </a:lnTo>
                <a:cubicBezTo>
                  <a:pt x="0" y="12819"/>
                  <a:pt x="12819" y="0"/>
                  <a:pt x="286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531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77;p21">
            <a:extLst>
              <a:ext uri="{FF2B5EF4-FFF2-40B4-BE49-F238E27FC236}">
                <a16:creationId xmlns:a16="http://schemas.microsoft.com/office/drawing/2014/main" id="{61075704-0098-7C60-5F44-B2D9D7E97A4A}"/>
              </a:ext>
            </a:extLst>
          </p:cNvPr>
          <p:cNvSpPr txBox="1"/>
          <p:nvPr/>
        </p:nvSpPr>
        <p:spPr>
          <a:xfrm>
            <a:off x="5755285" y="1818753"/>
            <a:ext cx="3874345" cy="42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oogle Shape;878;p21">
            <a:extLst>
              <a:ext uri="{FF2B5EF4-FFF2-40B4-BE49-F238E27FC236}">
                <a16:creationId xmlns:a16="http://schemas.microsoft.com/office/drawing/2014/main" id="{5E1F2EBC-EECF-DD4C-9C47-3855933BEE9D}"/>
              </a:ext>
            </a:extLst>
          </p:cNvPr>
          <p:cNvGrpSpPr/>
          <p:nvPr/>
        </p:nvGrpSpPr>
        <p:grpSpPr>
          <a:xfrm rot="5400000">
            <a:off x="2700372" y="1514829"/>
            <a:ext cx="3874356" cy="4967859"/>
            <a:chOff x="0" y="-76200"/>
            <a:chExt cx="812800" cy="1042208"/>
          </a:xfrm>
        </p:grpSpPr>
        <p:sp>
          <p:nvSpPr>
            <p:cNvPr id="27" name="Google Shape;879;p21">
              <a:extLst>
                <a:ext uri="{FF2B5EF4-FFF2-40B4-BE49-F238E27FC236}">
                  <a16:creationId xmlns:a16="http://schemas.microsoft.com/office/drawing/2014/main" id="{902A01A9-2489-94D5-7D19-62378BE0B40A}"/>
                </a:ext>
              </a:extLst>
            </p:cNvPr>
            <p:cNvSpPr/>
            <p:nvPr/>
          </p:nvSpPr>
          <p:spPr>
            <a:xfrm>
              <a:off x="0" y="0"/>
              <a:ext cx="176423" cy="966008"/>
            </a:xfrm>
            <a:custGeom>
              <a:avLst/>
              <a:gdLst/>
              <a:ahLst/>
              <a:cxnLst/>
              <a:rect l="l" t="t" r="r" b="b"/>
              <a:pathLst>
                <a:path w="176423" h="966008" extrusionOk="0">
                  <a:moveTo>
                    <a:pt x="88211" y="0"/>
                  </a:moveTo>
                  <a:lnTo>
                    <a:pt x="88211" y="0"/>
                  </a:lnTo>
                  <a:cubicBezTo>
                    <a:pt x="111606" y="0"/>
                    <a:pt x="134043" y="9294"/>
                    <a:pt x="150586" y="25836"/>
                  </a:cubicBezTo>
                  <a:cubicBezTo>
                    <a:pt x="167129" y="42379"/>
                    <a:pt x="176423" y="64816"/>
                    <a:pt x="176423" y="88211"/>
                  </a:cubicBezTo>
                  <a:lnTo>
                    <a:pt x="176423" y="877797"/>
                  </a:lnTo>
                  <a:cubicBezTo>
                    <a:pt x="176423" y="926515"/>
                    <a:pt x="136929" y="966008"/>
                    <a:pt x="88211" y="966008"/>
                  </a:cubicBezTo>
                  <a:lnTo>
                    <a:pt x="88211" y="966008"/>
                  </a:lnTo>
                  <a:cubicBezTo>
                    <a:pt x="39494" y="966008"/>
                    <a:pt x="0" y="926515"/>
                    <a:pt x="0" y="877797"/>
                  </a:cubicBezTo>
                  <a:lnTo>
                    <a:pt x="0" y="88211"/>
                  </a:lnTo>
                  <a:cubicBezTo>
                    <a:pt x="0" y="39494"/>
                    <a:pt x="39494" y="0"/>
                    <a:pt x="88211" y="0"/>
                  </a:cubicBezTo>
                  <a:close/>
                </a:path>
              </a:pathLst>
            </a:custGeom>
            <a:solidFill>
              <a:srgbClr val="D7B485"/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880;p21">
              <a:extLst>
                <a:ext uri="{FF2B5EF4-FFF2-40B4-BE49-F238E27FC236}">
                  <a16:creationId xmlns:a16="http://schemas.microsoft.com/office/drawing/2014/main" id="{ABFE5F3C-2945-EA58-9579-7E2A6286C3D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881;p21">
            <a:extLst>
              <a:ext uri="{FF2B5EF4-FFF2-40B4-BE49-F238E27FC236}">
                <a16:creationId xmlns:a16="http://schemas.microsoft.com/office/drawing/2014/main" id="{50F20648-B377-B346-331F-9AA850E16AAA}"/>
              </a:ext>
            </a:extLst>
          </p:cNvPr>
          <p:cNvSpPr txBox="1"/>
          <p:nvPr/>
        </p:nvSpPr>
        <p:spPr>
          <a:xfrm>
            <a:off x="389465" y="3072801"/>
            <a:ext cx="7841621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9"/>
              <a:buFont typeface="Arial"/>
              <a:buNone/>
            </a:pPr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한 달 동안 느꼈던 감정들을 분석해</a:t>
            </a:r>
            <a:endParaRPr lang="en-US" altLang="ko-KR" sz="3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9"/>
              <a:buFont typeface="Arial"/>
              <a:buNone/>
            </a:pPr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위로의 말이나 격려의 말을 보여준다</a:t>
            </a:r>
            <a:r>
              <a:rPr lang="en-US" altLang="ko-KR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sz="3500" b="0" i="0" u="none" strike="noStrike" cap="non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</p:txBody>
      </p:sp>
      <p:sp>
        <p:nvSpPr>
          <p:cNvPr id="30" name="Google Shape;882;p21">
            <a:extLst>
              <a:ext uri="{FF2B5EF4-FFF2-40B4-BE49-F238E27FC236}">
                <a16:creationId xmlns:a16="http://schemas.microsoft.com/office/drawing/2014/main" id="{FF87A0F1-70DF-6181-9FD0-2F1E12545CF7}"/>
              </a:ext>
            </a:extLst>
          </p:cNvPr>
          <p:cNvSpPr txBox="1"/>
          <p:nvPr/>
        </p:nvSpPr>
        <p:spPr>
          <a:xfrm>
            <a:off x="2284354" y="2068399"/>
            <a:ext cx="4343173" cy="9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78"/>
              <a:buFont typeface="Arial"/>
              <a:buNone/>
            </a:pPr>
            <a:r>
              <a:rPr lang="ko-KR" altLang="en-US" sz="4178" b="0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🥄 한 달 한 </a:t>
            </a:r>
            <a:r>
              <a:rPr lang="ko-KR" altLang="en-US" sz="4178" b="0" i="0" u="none" strike="noStrike" cap="none" dirty="0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숟</a:t>
            </a:r>
            <a:endParaRPr sz="1400" b="0" i="0" u="none" strike="noStrike" cap="none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Arial"/>
            </a:endParaRPr>
          </a:p>
        </p:txBody>
      </p:sp>
      <p:sp>
        <p:nvSpPr>
          <p:cNvPr id="3" name="Google Shape;457;p46">
            <a:extLst>
              <a:ext uri="{FF2B5EF4-FFF2-40B4-BE49-F238E27FC236}">
                <a16:creationId xmlns:a16="http://schemas.microsoft.com/office/drawing/2014/main" id="{FBCEAD12-0EE0-A689-21A1-69667A25863A}"/>
              </a:ext>
            </a:extLst>
          </p:cNvPr>
          <p:cNvSpPr txBox="1"/>
          <p:nvPr/>
        </p:nvSpPr>
        <p:spPr>
          <a:xfrm>
            <a:off x="1769243" y="5857286"/>
            <a:ext cx="3386872" cy="40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76;p21">
            <a:extLst>
              <a:ext uri="{FF2B5EF4-FFF2-40B4-BE49-F238E27FC236}">
                <a16:creationId xmlns:a16="http://schemas.microsoft.com/office/drawing/2014/main" id="{26BD7024-E7B3-7DF0-D0FE-E74B71803368}"/>
              </a:ext>
            </a:extLst>
          </p:cNvPr>
          <p:cNvSpPr/>
          <p:nvPr/>
        </p:nvSpPr>
        <p:spPr>
          <a:xfrm>
            <a:off x="619798" y="6784807"/>
            <a:ext cx="7841621" cy="2638311"/>
          </a:xfrm>
          <a:custGeom>
            <a:avLst/>
            <a:gdLst/>
            <a:ahLst/>
            <a:cxnLst/>
            <a:rect l="l" t="t" r="r" b="b"/>
            <a:pathLst>
              <a:path w="1645096" h="553492" extrusionOk="0">
                <a:moveTo>
                  <a:pt x="28631" y="0"/>
                </a:moveTo>
                <a:lnTo>
                  <a:pt x="1616464" y="0"/>
                </a:lnTo>
                <a:cubicBezTo>
                  <a:pt x="1632277" y="0"/>
                  <a:pt x="1645096" y="12819"/>
                  <a:pt x="1645096" y="28631"/>
                </a:cubicBezTo>
                <a:lnTo>
                  <a:pt x="1645096" y="524861"/>
                </a:lnTo>
                <a:cubicBezTo>
                  <a:pt x="1645096" y="540673"/>
                  <a:pt x="1632277" y="553492"/>
                  <a:pt x="1616464" y="553492"/>
                </a:cubicBezTo>
                <a:lnTo>
                  <a:pt x="28631" y="553492"/>
                </a:lnTo>
                <a:cubicBezTo>
                  <a:pt x="12819" y="553492"/>
                  <a:pt x="0" y="540673"/>
                  <a:pt x="0" y="524861"/>
                </a:cubicBezTo>
                <a:lnTo>
                  <a:pt x="0" y="28631"/>
                </a:lnTo>
                <a:cubicBezTo>
                  <a:pt x="0" y="12819"/>
                  <a:pt x="12819" y="0"/>
                  <a:pt x="2863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531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878;p21">
            <a:extLst>
              <a:ext uri="{FF2B5EF4-FFF2-40B4-BE49-F238E27FC236}">
                <a16:creationId xmlns:a16="http://schemas.microsoft.com/office/drawing/2014/main" id="{A870D1DC-5B14-129D-7499-CD773668EDD4}"/>
              </a:ext>
            </a:extLst>
          </p:cNvPr>
          <p:cNvGrpSpPr/>
          <p:nvPr/>
        </p:nvGrpSpPr>
        <p:grpSpPr>
          <a:xfrm rot="5400000">
            <a:off x="2785040" y="5870339"/>
            <a:ext cx="3874356" cy="4967859"/>
            <a:chOff x="0" y="-76200"/>
            <a:chExt cx="812800" cy="1042208"/>
          </a:xfrm>
        </p:grpSpPr>
        <p:sp>
          <p:nvSpPr>
            <p:cNvPr id="17" name="Google Shape;879;p21">
              <a:extLst>
                <a:ext uri="{FF2B5EF4-FFF2-40B4-BE49-F238E27FC236}">
                  <a16:creationId xmlns:a16="http://schemas.microsoft.com/office/drawing/2014/main" id="{90CF5615-4EE3-CAA6-E654-439B5A3E9D23}"/>
                </a:ext>
              </a:extLst>
            </p:cNvPr>
            <p:cNvSpPr/>
            <p:nvPr/>
          </p:nvSpPr>
          <p:spPr>
            <a:xfrm>
              <a:off x="0" y="0"/>
              <a:ext cx="176423" cy="966008"/>
            </a:xfrm>
            <a:custGeom>
              <a:avLst/>
              <a:gdLst/>
              <a:ahLst/>
              <a:cxnLst/>
              <a:rect l="l" t="t" r="r" b="b"/>
              <a:pathLst>
                <a:path w="176423" h="966008" extrusionOk="0">
                  <a:moveTo>
                    <a:pt x="88211" y="0"/>
                  </a:moveTo>
                  <a:lnTo>
                    <a:pt x="88211" y="0"/>
                  </a:lnTo>
                  <a:cubicBezTo>
                    <a:pt x="111606" y="0"/>
                    <a:pt x="134043" y="9294"/>
                    <a:pt x="150586" y="25836"/>
                  </a:cubicBezTo>
                  <a:cubicBezTo>
                    <a:pt x="167129" y="42379"/>
                    <a:pt x="176423" y="64816"/>
                    <a:pt x="176423" y="88211"/>
                  </a:cubicBezTo>
                  <a:lnTo>
                    <a:pt x="176423" y="877797"/>
                  </a:lnTo>
                  <a:cubicBezTo>
                    <a:pt x="176423" y="926515"/>
                    <a:pt x="136929" y="966008"/>
                    <a:pt x="88211" y="966008"/>
                  </a:cubicBezTo>
                  <a:lnTo>
                    <a:pt x="88211" y="966008"/>
                  </a:lnTo>
                  <a:cubicBezTo>
                    <a:pt x="39494" y="966008"/>
                    <a:pt x="0" y="926515"/>
                    <a:pt x="0" y="877797"/>
                  </a:cubicBezTo>
                  <a:lnTo>
                    <a:pt x="0" y="88211"/>
                  </a:lnTo>
                  <a:cubicBezTo>
                    <a:pt x="0" y="39494"/>
                    <a:pt x="39494" y="0"/>
                    <a:pt x="88211" y="0"/>
                  </a:cubicBezTo>
                  <a:close/>
                </a:path>
              </a:pathLst>
            </a:custGeom>
            <a:solidFill>
              <a:srgbClr val="D7B485"/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80;p21">
              <a:extLst>
                <a:ext uri="{FF2B5EF4-FFF2-40B4-BE49-F238E27FC236}">
                  <a16:creationId xmlns:a16="http://schemas.microsoft.com/office/drawing/2014/main" id="{F8D3D2A7-6A65-6332-5999-CE250D889B2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881;p21">
            <a:extLst>
              <a:ext uri="{FF2B5EF4-FFF2-40B4-BE49-F238E27FC236}">
                <a16:creationId xmlns:a16="http://schemas.microsoft.com/office/drawing/2014/main" id="{A562C3C2-0D8C-3CFB-4B69-666A37F5BEC5}"/>
              </a:ext>
            </a:extLst>
          </p:cNvPr>
          <p:cNvSpPr txBox="1"/>
          <p:nvPr/>
        </p:nvSpPr>
        <p:spPr>
          <a:xfrm>
            <a:off x="1124701" y="7428311"/>
            <a:ext cx="68318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9"/>
              <a:buFont typeface="Arial"/>
              <a:buNone/>
            </a:pPr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사람들이 공용 바구니에 모은 쌀을</a:t>
            </a:r>
            <a:endParaRPr lang="en-US" altLang="ko-KR" sz="3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9"/>
              <a:buFont typeface="Arial"/>
              <a:buNone/>
            </a:pPr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확인할 수 있다</a:t>
            </a:r>
            <a:r>
              <a:rPr lang="en-US" altLang="ko-KR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sz="3500" b="0" i="0" u="none" strike="noStrike" cap="non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</p:txBody>
      </p:sp>
      <p:sp>
        <p:nvSpPr>
          <p:cNvPr id="20" name="Google Shape;882;p21">
            <a:extLst>
              <a:ext uri="{FF2B5EF4-FFF2-40B4-BE49-F238E27FC236}">
                <a16:creationId xmlns:a16="http://schemas.microsoft.com/office/drawing/2014/main" id="{2255E49D-CC74-4409-4E58-645840258A60}"/>
              </a:ext>
            </a:extLst>
          </p:cNvPr>
          <p:cNvSpPr txBox="1"/>
          <p:nvPr/>
        </p:nvSpPr>
        <p:spPr>
          <a:xfrm>
            <a:off x="2369022" y="6423909"/>
            <a:ext cx="4343173" cy="9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78"/>
              <a:buFont typeface="Arial"/>
              <a:buNone/>
            </a:pPr>
            <a:r>
              <a:rPr lang="ko-KR" altLang="en-US" sz="4178" b="0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🧺 바구니</a:t>
            </a:r>
            <a:endParaRPr sz="1400" b="0" i="0" u="none" strike="noStrike" cap="none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Arial"/>
            </a:endParaRPr>
          </a:p>
        </p:txBody>
      </p:sp>
      <p:pic>
        <p:nvPicPr>
          <p:cNvPr id="23" name="Simulator Screen Recording - iPhone 14 Pro - 2023-08-25 at 07.14.31">
            <a:hlinkClick r:id="" action="ppaction://media"/>
            <a:extLst>
              <a:ext uri="{FF2B5EF4-FFF2-40B4-BE49-F238E27FC236}">
                <a16:creationId xmlns:a16="http://schemas.microsoft.com/office/drawing/2014/main" id="{ABE06BB5-1BF6-5BDA-1E53-A78AC1F11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582" y="638373"/>
            <a:ext cx="4239879" cy="9201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22" name="그림 21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EC83772D-9212-459F-4EFA-4EAB1EA10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629" y="409963"/>
            <a:ext cx="9843692" cy="9759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4B8BF4-E577-DA2B-DCE3-2A974196A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39" y="117101"/>
            <a:ext cx="10663438" cy="94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5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FC41EB-9854-8C58-F02C-2DF16DD1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-91868"/>
            <a:ext cx="19507200" cy="113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A96C5E-F9DF-78FD-10A5-BFC36CDB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3300"/>
            <a:ext cx="23823597" cy="10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9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07138-3655-EFEC-55CB-544120EE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4003"/>
            <a:ext cx="21873378" cy="93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8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A33C84-C9DC-B61A-5807-96005B5B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-763132"/>
            <a:ext cx="17392651" cy="126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g27751e2fc0e_0_150"/>
          <p:cNvGrpSpPr/>
          <p:nvPr/>
        </p:nvGrpSpPr>
        <p:grpSpPr>
          <a:xfrm>
            <a:off x="1328904" y="847873"/>
            <a:ext cx="15709024" cy="8410483"/>
            <a:chOff x="0" y="-47625"/>
            <a:chExt cx="4137329" cy="2215092"/>
          </a:xfrm>
        </p:grpSpPr>
        <p:sp>
          <p:nvSpPr>
            <p:cNvPr id="164" name="Google Shape;164;g27751e2fc0e_0_150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165" name="Google Shape;165;g27751e2fc0e_0_15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g27751e2fc0e_0_150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9" t="-1159" r="-6579" b="-10089"/>
            </a:stretch>
          </a:blipFill>
          <a:ln>
            <a:noFill/>
          </a:ln>
        </p:spPr>
      </p:sp>
      <p:sp>
        <p:nvSpPr>
          <p:cNvPr id="167" name="Google Shape;167;g27751e2fc0e_0_150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9" r="-6319" b="-9969"/>
            </a:stretch>
          </a:blipFill>
          <a:ln>
            <a:noFill/>
          </a:ln>
        </p:spPr>
      </p:sp>
      <p:sp>
        <p:nvSpPr>
          <p:cNvPr id="168" name="Google Shape;168;g27751e2fc0e_0_150"/>
          <p:cNvSpPr txBox="1"/>
          <p:nvPr/>
        </p:nvSpPr>
        <p:spPr>
          <a:xfrm>
            <a:off x="512204" y="4621478"/>
            <a:ext cx="17342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sz="960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운영 방안</a:t>
            </a:r>
            <a:endParaRPr sz="9600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g27751e2fc0e_0_150"/>
          <p:cNvSpPr/>
          <p:nvPr/>
        </p:nvSpPr>
        <p:spPr>
          <a:xfrm>
            <a:off x="-1301569" y="-586564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g27751e2fc0e_0_150"/>
          <p:cNvSpPr/>
          <p:nvPr/>
        </p:nvSpPr>
        <p:spPr>
          <a:xfrm>
            <a:off x="12618785" y="6025182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g27751e2fc0e_0_150"/>
          <p:cNvSpPr/>
          <p:nvPr/>
        </p:nvSpPr>
        <p:spPr>
          <a:xfrm>
            <a:off x="0" y="6038658"/>
            <a:ext cx="5832907" cy="4805238"/>
          </a:xfrm>
          <a:custGeom>
            <a:avLst/>
            <a:gdLst/>
            <a:ahLst/>
            <a:cxnLst/>
            <a:rect l="l" t="t" r="r" b="b"/>
            <a:pathLst>
              <a:path w="5832907" h="4805238" extrusionOk="0">
                <a:moveTo>
                  <a:pt x="0" y="0"/>
                </a:moveTo>
                <a:lnTo>
                  <a:pt x="5832907" y="0"/>
                </a:lnTo>
                <a:lnTo>
                  <a:pt x="5832907" y="4805238"/>
                </a:lnTo>
                <a:lnTo>
                  <a:pt x="0" y="4805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1DEA07-F9FA-A406-C347-B41C4C6B1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" y="-11531"/>
            <a:ext cx="18303692" cy="10031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ea52ec460_1_8"/>
          <p:cNvSpPr/>
          <p:nvPr/>
        </p:nvSpPr>
        <p:spPr>
          <a:xfrm>
            <a:off x="9393407" y="892274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8" r="-6588" b="-10077"/>
            </a:stretch>
          </a:blipFill>
          <a:ln>
            <a:noFill/>
          </a:ln>
        </p:spPr>
      </p:sp>
      <p:pic>
        <p:nvPicPr>
          <p:cNvPr id="101" name="Google Shape;101;g23ea52ec460_1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8826" y="1016638"/>
            <a:ext cx="14670351" cy="84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57680D-118E-9896-22B5-3E4FD4E9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0"/>
            <a:ext cx="16836656" cy="9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AAC9F2-DB12-E890-6CDB-6520261F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0"/>
            <a:ext cx="17068800" cy="98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4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21C77-0AE5-69DF-9AD8-E4DA7F72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67115" cy="9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7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29437A-5978-B495-4476-14DD0D5D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1401" y="-3665076"/>
            <a:ext cx="24098155" cy="179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0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26"/>
          <p:cNvGrpSpPr/>
          <p:nvPr/>
        </p:nvGrpSpPr>
        <p:grpSpPr>
          <a:xfrm>
            <a:off x="1328904" y="847874"/>
            <a:ext cx="15708920" cy="8410426"/>
            <a:chOff x="0" y="-47625"/>
            <a:chExt cx="4137329" cy="2215092"/>
          </a:xfrm>
        </p:grpSpPr>
        <p:sp>
          <p:nvSpPr>
            <p:cNvPr id="972" name="Google Shape;972;p26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973" name="Google Shape;973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4" r="-6585" b="-10083"/>
            </a:stretch>
          </a:blipFill>
          <a:ln>
            <a:noFill/>
          </a:ln>
        </p:spPr>
      </p:sp>
      <p:sp>
        <p:nvSpPr>
          <p:cNvPr id="975" name="Google Shape;975;p26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8" r="-6324" b="-9968"/>
            </a:stretch>
          </a:blipFill>
          <a:ln>
            <a:noFill/>
          </a:ln>
        </p:spPr>
      </p:sp>
      <p:sp>
        <p:nvSpPr>
          <p:cNvPr id="976" name="Google Shape;976;p26"/>
          <p:cNvSpPr txBox="1"/>
          <p:nvPr/>
        </p:nvSpPr>
        <p:spPr>
          <a:xfrm>
            <a:off x="223484" y="4532075"/>
            <a:ext cx="1734241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sz="8000" dirty="0">
                <a:solidFill>
                  <a:srgbClr val="5D3E18"/>
                </a:solidFill>
              </a:rPr>
              <a:t>Q &amp; A</a:t>
            </a:r>
            <a:endParaRPr sz="8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-1301569" y="-586564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8" name="Google Shape;978;p26"/>
          <p:cNvSpPr/>
          <p:nvPr/>
        </p:nvSpPr>
        <p:spPr>
          <a:xfrm>
            <a:off x="12618785" y="6025182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9" name="Google Shape;979;p26"/>
          <p:cNvSpPr/>
          <p:nvPr/>
        </p:nvSpPr>
        <p:spPr>
          <a:xfrm>
            <a:off x="0" y="6038658"/>
            <a:ext cx="5832907" cy="4805238"/>
          </a:xfrm>
          <a:custGeom>
            <a:avLst/>
            <a:gdLst/>
            <a:ahLst/>
            <a:cxnLst/>
            <a:rect l="l" t="t" r="r" b="b"/>
            <a:pathLst>
              <a:path w="5832907" h="4805238" extrusionOk="0">
                <a:moveTo>
                  <a:pt x="0" y="0"/>
                </a:moveTo>
                <a:lnTo>
                  <a:pt x="5832907" y="0"/>
                </a:lnTo>
                <a:lnTo>
                  <a:pt x="5832907" y="4805238"/>
                </a:lnTo>
                <a:lnTo>
                  <a:pt x="0" y="4805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BF867E-35F3-5586-F8A0-B11EBEF79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4862"/>
            <a:ext cx="18287461" cy="103018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2"/>
          <p:cNvGrpSpPr/>
          <p:nvPr/>
        </p:nvGrpSpPr>
        <p:grpSpPr>
          <a:xfrm>
            <a:off x="1328904" y="847874"/>
            <a:ext cx="15708920" cy="8410426"/>
            <a:chOff x="0" y="-47625"/>
            <a:chExt cx="4137329" cy="2215092"/>
          </a:xfrm>
        </p:grpSpPr>
        <p:sp>
          <p:nvSpPr>
            <p:cNvPr id="120" name="Google Shape;120;p22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121" name="Google Shape;12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22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4" r="-6585" b="-10083"/>
            </a:stretch>
          </a:blipFill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1328904" y="1028700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8" r="-6324" b="-9968"/>
            </a:stretch>
          </a:blipFill>
          <a:ln>
            <a:noFill/>
          </a:ln>
        </p:spPr>
      </p:sp>
      <p:grpSp>
        <p:nvGrpSpPr>
          <p:cNvPr id="124" name="Google Shape;124;p22"/>
          <p:cNvGrpSpPr/>
          <p:nvPr/>
        </p:nvGrpSpPr>
        <p:grpSpPr>
          <a:xfrm>
            <a:off x="1490238" y="2183949"/>
            <a:ext cx="15105877" cy="8095590"/>
            <a:chOff x="0" y="-76200"/>
            <a:chExt cx="3278043" cy="889000"/>
          </a:xfrm>
        </p:grpSpPr>
        <p:sp>
          <p:nvSpPr>
            <p:cNvPr id="125" name="Google Shape;125;p22"/>
            <p:cNvSpPr/>
            <p:nvPr/>
          </p:nvSpPr>
          <p:spPr>
            <a:xfrm>
              <a:off x="47495" y="-21148"/>
              <a:ext cx="1530610" cy="640953"/>
            </a:xfrm>
            <a:custGeom>
              <a:avLst/>
              <a:gdLst/>
              <a:ahLst/>
              <a:cxnLst/>
              <a:rect l="l" t="t" r="r" b="b"/>
              <a:pathLst>
                <a:path w="1645096" h="553492" extrusionOk="0">
                  <a:moveTo>
                    <a:pt x="29616" y="0"/>
                  </a:moveTo>
                  <a:lnTo>
                    <a:pt x="1615479" y="0"/>
                  </a:lnTo>
                  <a:cubicBezTo>
                    <a:pt x="1623334" y="0"/>
                    <a:pt x="1630867" y="3120"/>
                    <a:pt x="1636421" y="8674"/>
                  </a:cubicBezTo>
                  <a:cubicBezTo>
                    <a:pt x="1641975" y="14228"/>
                    <a:pt x="1645096" y="21761"/>
                    <a:pt x="1645096" y="29616"/>
                  </a:cubicBezTo>
                  <a:lnTo>
                    <a:pt x="1645096" y="523876"/>
                  </a:lnTo>
                  <a:cubicBezTo>
                    <a:pt x="1645096" y="531730"/>
                    <a:pt x="1641975" y="539263"/>
                    <a:pt x="1636421" y="544817"/>
                  </a:cubicBezTo>
                  <a:cubicBezTo>
                    <a:pt x="1630867" y="550372"/>
                    <a:pt x="1623334" y="553492"/>
                    <a:pt x="1615479" y="553492"/>
                  </a:cubicBezTo>
                  <a:lnTo>
                    <a:pt x="29616" y="553492"/>
                  </a:lnTo>
                  <a:cubicBezTo>
                    <a:pt x="21761" y="553492"/>
                    <a:pt x="14228" y="550372"/>
                    <a:pt x="8674" y="544817"/>
                  </a:cubicBezTo>
                  <a:cubicBezTo>
                    <a:pt x="3120" y="539263"/>
                    <a:pt x="0" y="531730"/>
                    <a:pt x="0" y="523876"/>
                  </a:cubicBezTo>
                  <a:lnTo>
                    <a:pt x="0" y="29616"/>
                  </a:lnTo>
                  <a:cubicBezTo>
                    <a:pt x="0" y="21761"/>
                    <a:pt x="3120" y="14228"/>
                    <a:pt x="8674" y="8674"/>
                  </a:cubicBezTo>
                  <a:cubicBezTo>
                    <a:pt x="14228" y="3120"/>
                    <a:pt x="21761" y="0"/>
                    <a:pt x="29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;p22">
              <a:extLst>
                <a:ext uri="{FF2B5EF4-FFF2-40B4-BE49-F238E27FC236}">
                  <a16:creationId xmlns:a16="http://schemas.microsoft.com/office/drawing/2014/main" id="{7889B408-71E7-9D00-D080-90F7442BA71B}"/>
                </a:ext>
              </a:extLst>
            </p:cNvPr>
            <p:cNvSpPr/>
            <p:nvPr/>
          </p:nvSpPr>
          <p:spPr>
            <a:xfrm>
              <a:off x="1747433" y="-21148"/>
              <a:ext cx="1530610" cy="640953"/>
            </a:xfrm>
            <a:custGeom>
              <a:avLst/>
              <a:gdLst/>
              <a:ahLst/>
              <a:cxnLst/>
              <a:rect l="l" t="t" r="r" b="b"/>
              <a:pathLst>
                <a:path w="1645096" h="553492" extrusionOk="0">
                  <a:moveTo>
                    <a:pt x="29616" y="0"/>
                  </a:moveTo>
                  <a:lnTo>
                    <a:pt x="1615479" y="0"/>
                  </a:lnTo>
                  <a:cubicBezTo>
                    <a:pt x="1623334" y="0"/>
                    <a:pt x="1630867" y="3120"/>
                    <a:pt x="1636421" y="8674"/>
                  </a:cubicBezTo>
                  <a:cubicBezTo>
                    <a:pt x="1641975" y="14228"/>
                    <a:pt x="1645096" y="21761"/>
                    <a:pt x="1645096" y="29616"/>
                  </a:cubicBezTo>
                  <a:lnTo>
                    <a:pt x="1645096" y="523876"/>
                  </a:lnTo>
                  <a:cubicBezTo>
                    <a:pt x="1645096" y="531730"/>
                    <a:pt x="1641975" y="539263"/>
                    <a:pt x="1636421" y="544817"/>
                  </a:cubicBezTo>
                  <a:cubicBezTo>
                    <a:pt x="1630867" y="550372"/>
                    <a:pt x="1623334" y="553492"/>
                    <a:pt x="1615479" y="553492"/>
                  </a:cubicBezTo>
                  <a:lnTo>
                    <a:pt x="29616" y="553492"/>
                  </a:lnTo>
                  <a:cubicBezTo>
                    <a:pt x="21761" y="553492"/>
                    <a:pt x="14228" y="550372"/>
                    <a:pt x="8674" y="544817"/>
                  </a:cubicBezTo>
                  <a:cubicBezTo>
                    <a:pt x="3120" y="539263"/>
                    <a:pt x="0" y="531730"/>
                    <a:pt x="0" y="523876"/>
                  </a:cubicBezTo>
                  <a:lnTo>
                    <a:pt x="0" y="29616"/>
                  </a:lnTo>
                  <a:cubicBezTo>
                    <a:pt x="0" y="21761"/>
                    <a:pt x="3120" y="14228"/>
                    <a:pt x="8674" y="8674"/>
                  </a:cubicBezTo>
                  <a:cubicBezTo>
                    <a:pt x="14228" y="3120"/>
                    <a:pt x="21761" y="0"/>
                    <a:pt x="29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2"/>
          <p:cNvGrpSpPr/>
          <p:nvPr/>
        </p:nvGrpSpPr>
        <p:grpSpPr>
          <a:xfrm rot="5400000">
            <a:off x="3583513" y="1803432"/>
            <a:ext cx="3745518" cy="4802658"/>
            <a:chOff x="0" y="-76200"/>
            <a:chExt cx="812800" cy="1042208"/>
          </a:xfrm>
        </p:grpSpPr>
        <p:sp>
          <p:nvSpPr>
            <p:cNvPr id="128" name="Google Shape;128;p22"/>
            <p:cNvSpPr/>
            <p:nvPr/>
          </p:nvSpPr>
          <p:spPr>
            <a:xfrm>
              <a:off x="0" y="0"/>
              <a:ext cx="176423" cy="966008"/>
            </a:xfrm>
            <a:custGeom>
              <a:avLst/>
              <a:gdLst/>
              <a:ahLst/>
              <a:cxnLst/>
              <a:rect l="l" t="t" r="r" b="b"/>
              <a:pathLst>
                <a:path w="176423" h="966008" extrusionOk="0">
                  <a:moveTo>
                    <a:pt x="88211" y="0"/>
                  </a:moveTo>
                  <a:lnTo>
                    <a:pt x="88211" y="0"/>
                  </a:lnTo>
                  <a:cubicBezTo>
                    <a:pt x="111606" y="0"/>
                    <a:pt x="134043" y="9294"/>
                    <a:pt x="150586" y="25836"/>
                  </a:cubicBezTo>
                  <a:cubicBezTo>
                    <a:pt x="167129" y="42379"/>
                    <a:pt x="176423" y="64816"/>
                    <a:pt x="176423" y="88211"/>
                  </a:cubicBezTo>
                  <a:lnTo>
                    <a:pt x="176423" y="877797"/>
                  </a:lnTo>
                  <a:cubicBezTo>
                    <a:pt x="176423" y="926515"/>
                    <a:pt x="136929" y="966008"/>
                    <a:pt x="88211" y="966008"/>
                  </a:cubicBezTo>
                  <a:lnTo>
                    <a:pt x="88211" y="966008"/>
                  </a:lnTo>
                  <a:cubicBezTo>
                    <a:pt x="39494" y="966008"/>
                    <a:pt x="0" y="926515"/>
                    <a:pt x="0" y="877797"/>
                  </a:cubicBezTo>
                  <a:lnTo>
                    <a:pt x="0" y="88211"/>
                  </a:lnTo>
                  <a:cubicBezTo>
                    <a:pt x="0" y="39494"/>
                    <a:pt x="39494" y="0"/>
                    <a:pt x="88211" y="0"/>
                  </a:cubicBezTo>
                  <a:close/>
                </a:path>
              </a:pathLst>
            </a:custGeom>
            <a:solidFill>
              <a:srgbClr val="D7B485"/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2"/>
          <p:cNvSpPr txBox="1"/>
          <p:nvPr/>
        </p:nvSpPr>
        <p:spPr>
          <a:xfrm>
            <a:off x="3181329" y="2248479"/>
            <a:ext cx="419880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9"/>
              <a:buFont typeface="Arial"/>
              <a:buNone/>
            </a:pPr>
            <a:r>
              <a:rPr lang="en-US" sz="4200" dirty="0" err="1">
                <a:latin typeface="Do Hyeon"/>
                <a:ea typeface="Do Hyeon"/>
                <a:cs typeface="Do Hyeon"/>
                <a:sym typeface="Do Hyeon"/>
              </a:rPr>
              <a:t>청년</a:t>
            </a:r>
            <a:r>
              <a:rPr lang="en-US" sz="42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200" dirty="0" err="1">
                <a:latin typeface="Do Hyeon"/>
                <a:ea typeface="Do Hyeon"/>
                <a:cs typeface="Do Hyeon"/>
                <a:sym typeface="Do Hyeon"/>
              </a:rPr>
              <a:t>우울증</a:t>
            </a:r>
            <a:r>
              <a:rPr lang="en-US" sz="42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200" dirty="0" err="1">
                <a:latin typeface="Do Hyeon"/>
                <a:ea typeface="Do Hyeon"/>
                <a:cs typeface="Do Hyeon"/>
                <a:sym typeface="Do Hyeon"/>
              </a:rPr>
              <a:t>해결</a:t>
            </a:r>
            <a:endParaRPr sz="4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p22"/>
          <p:cNvSpPr/>
          <p:nvPr/>
        </p:nvSpPr>
        <p:spPr>
          <a:xfrm rot="-623140" flipH="1">
            <a:off x="-1350526" y="-1416817"/>
            <a:ext cx="5888914" cy="4114800"/>
          </a:xfrm>
          <a:custGeom>
            <a:avLst/>
            <a:gdLst/>
            <a:ahLst/>
            <a:cxnLst/>
            <a:rect l="l" t="t" r="r" b="b"/>
            <a:pathLst>
              <a:path w="5888914" h="4114800" extrusionOk="0">
                <a:moveTo>
                  <a:pt x="5888914" y="0"/>
                </a:moveTo>
                <a:lnTo>
                  <a:pt x="0" y="0"/>
                </a:lnTo>
                <a:lnTo>
                  <a:pt x="0" y="4114800"/>
                </a:lnTo>
                <a:lnTo>
                  <a:pt x="5888914" y="4114800"/>
                </a:lnTo>
                <a:lnTo>
                  <a:pt x="588891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22"/>
          <p:cNvSpPr txBox="1"/>
          <p:nvPr/>
        </p:nvSpPr>
        <p:spPr>
          <a:xfrm>
            <a:off x="619168" y="69594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sz="7000" dirty="0" err="1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프로그램</a:t>
            </a:r>
            <a:r>
              <a:rPr lang="en-US" sz="70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7000" dirty="0" err="1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70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126;p22">
            <a:extLst>
              <a:ext uri="{FF2B5EF4-FFF2-40B4-BE49-F238E27FC236}">
                <a16:creationId xmlns:a16="http://schemas.microsoft.com/office/drawing/2014/main" id="{9F02E85F-616F-B58B-16A4-AC641B0DD36F}"/>
              </a:ext>
            </a:extLst>
          </p:cNvPr>
          <p:cNvSpPr txBox="1"/>
          <p:nvPr/>
        </p:nvSpPr>
        <p:spPr>
          <a:xfrm>
            <a:off x="9364374" y="2183949"/>
            <a:ext cx="3745545" cy="809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127;p22">
            <a:extLst>
              <a:ext uri="{FF2B5EF4-FFF2-40B4-BE49-F238E27FC236}">
                <a16:creationId xmlns:a16="http://schemas.microsoft.com/office/drawing/2014/main" id="{A7100D94-7227-8AC9-09C2-81BEE1D2AD89}"/>
              </a:ext>
            </a:extLst>
          </p:cNvPr>
          <p:cNvGrpSpPr/>
          <p:nvPr/>
        </p:nvGrpSpPr>
        <p:grpSpPr>
          <a:xfrm rot="5400000">
            <a:off x="11457649" y="1803432"/>
            <a:ext cx="3745518" cy="4802658"/>
            <a:chOff x="0" y="-76200"/>
            <a:chExt cx="812800" cy="1042208"/>
          </a:xfrm>
        </p:grpSpPr>
        <p:sp>
          <p:nvSpPr>
            <p:cNvPr id="6" name="Google Shape;128;p22">
              <a:extLst>
                <a:ext uri="{FF2B5EF4-FFF2-40B4-BE49-F238E27FC236}">
                  <a16:creationId xmlns:a16="http://schemas.microsoft.com/office/drawing/2014/main" id="{33D63C4C-6D40-46DD-F734-769E3909D4BD}"/>
                </a:ext>
              </a:extLst>
            </p:cNvPr>
            <p:cNvSpPr/>
            <p:nvPr/>
          </p:nvSpPr>
          <p:spPr>
            <a:xfrm>
              <a:off x="0" y="0"/>
              <a:ext cx="176423" cy="966008"/>
            </a:xfrm>
            <a:custGeom>
              <a:avLst/>
              <a:gdLst/>
              <a:ahLst/>
              <a:cxnLst/>
              <a:rect l="l" t="t" r="r" b="b"/>
              <a:pathLst>
                <a:path w="176423" h="966008" extrusionOk="0">
                  <a:moveTo>
                    <a:pt x="88211" y="0"/>
                  </a:moveTo>
                  <a:lnTo>
                    <a:pt x="88211" y="0"/>
                  </a:lnTo>
                  <a:cubicBezTo>
                    <a:pt x="111606" y="0"/>
                    <a:pt x="134043" y="9294"/>
                    <a:pt x="150586" y="25836"/>
                  </a:cubicBezTo>
                  <a:cubicBezTo>
                    <a:pt x="167129" y="42379"/>
                    <a:pt x="176423" y="64816"/>
                    <a:pt x="176423" y="88211"/>
                  </a:cubicBezTo>
                  <a:lnTo>
                    <a:pt x="176423" y="877797"/>
                  </a:lnTo>
                  <a:cubicBezTo>
                    <a:pt x="176423" y="926515"/>
                    <a:pt x="136929" y="966008"/>
                    <a:pt x="88211" y="966008"/>
                  </a:cubicBezTo>
                  <a:lnTo>
                    <a:pt x="88211" y="966008"/>
                  </a:lnTo>
                  <a:cubicBezTo>
                    <a:pt x="39494" y="966008"/>
                    <a:pt x="0" y="926515"/>
                    <a:pt x="0" y="877797"/>
                  </a:cubicBezTo>
                  <a:lnTo>
                    <a:pt x="0" y="88211"/>
                  </a:lnTo>
                  <a:cubicBezTo>
                    <a:pt x="0" y="39494"/>
                    <a:pt x="39494" y="0"/>
                    <a:pt x="88211" y="0"/>
                  </a:cubicBezTo>
                  <a:close/>
                </a:path>
              </a:pathLst>
            </a:custGeom>
            <a:solidFill>
              <a:srgbClr val="D7B485"/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9;p22">
              <a:extLst>
                <a:ext uri="{FF2B5EF4-FFF2-40B4-BE49-F238E27FC236}">
                  <a16:creationId xmlns:a16="http://schemas.microsoft.com/office/drawing/2014/main" id="{CA70E029-5F37-B173-DA2C-96FB9CF50A12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30;p22">
            <a:extLst>
              <a:ext uri="{FF2B5EF4-FFF2-40B4-BE49-F238E27FC236}">
                <a16:creationId xmlns:a16="http://schemas.microsoft.com/office/drawing/2014/main" id="{0137719C-70A3-E8E1-2957-F7167F3BC658}"/>
              </a:ext>
            </a:extLst>
          </p:cNvPr>
          <p:cNvSpPr txBox="1"/>
          <p:nvPr/>
        </p:nvSpPr>
        <p:spPr>
          <a:xfrm>
            <a:off x="11055465" y="2295777"/>
            <a:ext cx="419880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9"/>
              <a:buFont typeface="Arial"/>
              <a:buNone/>
            </a:pPr>
            <a:r>
              <a:rPr lang="ko-KR" altLang="en-US" sz="4200" dirty="0">
                <a:latin typeface="Do Hyeon"/>
                <a:ea typeface="Do Hyeon"/>
                <a:cs typeface="Do Hyeon"/>
                <a:sym typeface="Do Hyeon"/>
              </a:rPr>
              <a:t>기부경험 감소 해결</a:t>
            </a:r>
            <a:endParaRPr sz="4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E9342761-E4D9-621C-2CDF-3D4E22822B60}"/>
              </a:ext>
            </a:extLst>
          </p:cNvPr>
          <p:cNvSpPr/>
          <p:nvPr/>
        </p:nvSpPr>
        <p:spPr>
          <a:xfrm>
            <a:off x="1774942" y="3781064"/>
            <a:ext cx="5112343" cy="4613890"/>
          </a:xfrm>
          <a:custGeom>
            <a:avLst/>
            <a:gdLst/>
            <a:ahLst/>
            <a:cxnLst/>
            <a:rect l="l" t="t" r="r" b="b"/>
            <a:pathLst>
              <a:path w="10100846" h="9116014">
                <a:moveTo>
                  <a:pt x="0" y="0"/>
                </a:moveTo>
                <a:lnTo>
                  <a:pt x="10100847" y="0"/>
                </a:lnTo>
                <a:lnTo>
                  <a:pt x="10100847" y="9116014"/>
                </a:lnTo>
                <a:lnTo>
                  <a:pt x="0" y="9116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/>
              <a:t>      </a:t>
            </a:r>
            <a:endParaRPr lang="ko-Kore-KR" alt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F84AC05-6B96-368B-88FC-11DEAA9E22AD}"/>
              </a:ext>
            </a:extLst>
          </p:cNvPr>
          <p:cNvSpPr/>
          <p:nvPr/>
        </p:nvSpPr>
        <p:spPr>
          <a:xfrm>
            <a:off x="2380568" y="4291515"/>
            <a:ext cx="6238337" cy="4171888"/>
          </a:xfrm>
          <a:custGeom>
            <a:avLst/>
            <a:gdLst/>
            <a:ahLst/>
            <a:cxnLst/>
            <a:rect l="l" t="t" r="r" b="b"/>
            <a:pathLst>
              <a:path w="9380480" h="6273196">
                <a:moveTo>
                  <a:pt x="0" y="0"/>
                </a:moveTo>
                <a:lnTo>
                  <a:pt x="9380480" y="0"/>
                </a:lnTo>
                <a:lnTo>
                  <a:pt x="9380480" y="6273196"/>
                </a:lnTo>
                <a:lnTo>
                  <a:pt x="0" y="6273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/>
              <a:t>     </a:t>
            </a:r>
            <a:endParaRPr lang="ko-Kore-KR" altLang="en-US" dirty="0"/>
          </a:p>
        </p:txBody>
      </p:sp>
      <p:pic>
        <p:nvPicPr>
          <p:cNvPr id="13" name="그림 12" descr="하트, 밸렌타인데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D52BF93-3379-E9F4-BB8E-548B809EE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0749" y="3277843"/>
            <a:ext cx="5197175" cy="51971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10EA49-23BB-249A-8A45-6AEB20B724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24" b="5871"/>
          <a:stretch/>
        </p:blipFill>
        <p:spPr>
          <a:xfrm>
            <a:off x="0" y="-21564"/>
            <a:ext cx="18344034" cy="10238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27751e2fc0e_0_126"/>
          <p:cNvGrpSpPr/>
          <p:nvPr/>
        </p:nvGrpSpPr>
        <p:grpSpPr>
          <a:xfrm>
            <a:off x="1328904" y="847873"/>
            <a:ext cx="15709024" cy="8410483"/>
            <a:chOff x="0" y="-47625"/>
            <a:chExt cx="4137329" cy="2215092"/>
          </a:xfrm>
        </p:grpSpPr>
        <p:sp>
          <p:nvSpPr>
            <p:cNvPr id="138" name="Google Shape;138;g27751e2fc0e_0_126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139" name="Google Shape;139;g27751e2fc0e_0_1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27751e2fc0e_0_126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9" t="-1159" r="-6579" b="-10089"/>
            </a:stretch>
          </a:blipFill>
          <a:ln>
            <a:noFill/>
          </a:ln>
        </p:spPr>
      </p:sp>
      <p:sp>
        <p:nvSpPr>
          <p:cNvPr id="141" name="Google Shape;141;g27751e2fc0e_0_126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9" r="-6319" b="-9969"/>
            </a:stretch>
          </a:blipFill>
          <a:ln>
            <a:noFill/>
          </a:ln>
        </p:spPr>
      </p:sp>
      <p:sp>
        <p:nvSpPr>
          <p:cNvPr id="142" name="Google Shape;142;g27751e2fc0e_0_126"/>
          <p:cNvSpPr txBox="1"/>
          <p:nvPr/>
        </p:nvSpPr>
        <p:spPr>
          <a:xfrm>
            <a:off x="512204" y="4621478"/>
            <a:ext cx="17342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sz="960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추진배경 및 필요성</a:t>
            </a:r>
            <a:endParaRPr sz="9600" i="0" u="none" strike="noStrike" cap="non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g27751e2fc0e_0_126"/>
          <p:cNvSpPr/>
          <p:nvPr/>
        </p:nvSpPr>
        <p:spPr>
          <a:xfrm>
            <a:off x="-1301569" y="-586564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g27751e2fc0e_0_126"/>
          <p:cNvSpPr/>
          <p:nvPr/>
        </p:nvSpPr>
        <p:spPr>
          <a:xfrm>
            <a:off x="12618785" y="6025182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 extrusionOk="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g27751e2fc0e_0_126"/>
          <p:cNvSpPr/>
          <p:nvPr/>
        </p:nvSpPr>
        <p:spPr>
          <a:xfrm>
            <a:off x="0" y="6038658"/>
            <a:ext cx="5832907" cy="4805238"/>
          </a:xfrm>
          <a:custGeom>
            <a:avLst/>
            <a:gdLst/>
            <a:ahLst/>
            <a:cxnLst/>
            <a:rect l="l" t="t" r="r" b="b"/>
            <a:pathLst>
              <a:path w="5832907" h="4805238" extrusionOk="0">
                <a:moveTo>
                  <a:pt x="0" y="0"/>
                </a:moveTo>
                <a:lnTo>
                  <a:pt x="5832907" y="0"/>
                </a:lnTo>
                <a:lnTo>
                  <a:pt x="5832907" y="4805238"/>
                </a:lnTo>
                <a:lnTo>
                  <a:pt x="0" y="4805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67F589-CEDB-C3CC-DE68-A10CBD341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1842936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6"/>
          <p:cNvGrpSpPr/>
          <p:nvPr/>
        </p:nvGrpSpPr>
        <p:grpSpPr>
          <a:xfrm>
            <a:off x="1328904" y="847874"/>
            <a:ext cx="15708920" cy="8410426"/>
            <a:chOff x="0" y="-47625"/>
            <a:chExt cx="4137329" cy="2215092"/>
          </a:xfrm>
        </p:grpSpPr>
        <p:sp>
          <p:nvSpPr>
            <p:cNvPr id="684" name="Google Shape;684;p16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685" name="Google Shape;6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16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4" r="-6585" b="-10083"/>
            </a:stretch>
          </a:blipFill>
          <a:ln>
            <a:noFill/>
          </a:ln>
        </p:spPr>
      </p:sp>
      <p:sp>
        <p:nvSpPr>
          <p:cNvPr id="687" name="Google Shape;687;p16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8" r="-6324" b="-9968"/>
            </a:stretch>
          </a:blipFill>
          <a:ln>
            <a:noFill/>
          </a:ln>
        </p:spPr>
      </p:sp>
      <p:sp>
        <p:nvSpPr>
          <p:cNvPr id="691" name="Google Shape;691;p16"/>
          <p:cNvSpPr/>
          <p:nvPr/>
        </p:nvSpPr>
        <p:spPr>
          <a:xfrm>
            <a:off x="-1370647" y="6378478"/>
            <a:ext cx="4582301" cy="5451572"/>
          </a:xfrm>
          <a:custGeom>
            <a:avLst/>
            <a:gdLst/>
            <a:ahLst/>
            <a:cxnLst/>
            <a:rect l="l" t="t" r="r" b="b"/>
            <a:pathLst>
              <a:path w="4582301" h="5451572" extrusionOk="0">
                <a:moveTo>
                  <a:pt x="0" y="0"/>
                </a:moveTo>
                <a:lnTo>
                  <a:pt x="4582301" y="0"/>
                </a:lnTo>
                <a:lnTo>
                  <a:pt x="4582301" y="5451572"/>
                </a:lnTo>
                <a:lnTo>
                  <a:pt x="0" y="5451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2" name="Google Shape;692;p16"/>
          <p:cNvSpPr txBox="1"/>
          <p:nvPr/>
        </p:nvSpPr>
        <p:spPr>
          <a:xfrm>
            <a:off x="5164345" y="1742682"/>
            <a:ext cx="8362828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46"/>
              <a:buFont typeface="Arial"/>
              <a:buNone/>
            </a:pPr>
            <a:r>
              <a:rPr lang="ko-KR" altLang="en-US" sz="6000" b="0" i="0" u="none" strike="noStrike" cap="none" dirty="0">
                <a:solidFill>
                  <a:srgbClr val="5D3E1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Arial"/>
              </a:rPr>
              <a:t>청년 우울증 증가</a:t>
            </a:r>
            <a:endParaRPr sz="6000" b="0" i="0" u="none" strike="noStrike" cap="non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</p:txBody>
      </p:sp>
      <p:sp>
        <p:nvSpPr>
          <p:cNvPr id="2" name="Google Shape;132;p22">
            <a:extLst>
              <a:ext uri="{FF2B5EF4-FFF2-40B4-BE49-F238E27FC236}">
                <a16:creationId xmlns:a16="http://schemas.microsoft.com/office/drawing/2014/main" id="{ED849F53-84AE-43ED-4888-FC29FC70F11F}"/>
              </a:ext>
            </a:extLst>
          </p:cNvPr>
          <p:cNvSpPr txBox="1"/>
          <p:nvPr/>
        </p:nvSpPr>
        <p:spPr>
          <a:xfrm>
            <a:off x="920504" y="72192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Google Shape;176;p2">
            <a:extLst>
              <a:ext uri="{FF2B5EF4-FFF2-40B4-BE49-F238E27FC236}">
                <a16:creationId xmlns:a16="http://schemas.microsoft.com/office/drawing/2014/main" id="{62FA182C-90A9-4930-23EF-C46D767919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2163" y="2989927"/>
            <a:ext cx="6717035" cy="504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8;p2" descr="우울증 환자 5명 중 1명은 '20대'...타 연령대 압도 - 스냅타임">
            <a:extLst>
              <a:ext uri="{FF2B5EF4-FFF2-40B4-BE49-F238E27FC236}">
                <a16:creationId xmlns:a16="http://schemas.microsoft.com/office/drawing/2014/main" id="{4D312537-7EFE-B8CB-48DB-070DACF794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45759" y="2989927"/>
            <a:ext cx="7225279" cy="509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2516E-D85E-7D0A-8B74-282359EB2CA5}"/>
              </a:ext>
            </a:extLst>
          </p:cNvPr>
          <p:cNvSpPr txBox="1"/>
          <p:nvPr/>
        </p:nvSpPr>
        <p:spPr>
          <a:xfrm>
            <a:off x="9393307" y="8224668"/>
            <a:ext cx="8362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]</a:t>
            </a:r>
            <a:r>
              <a:rPr lang="ko-KR" altLang="en-US" dirty="0"/>
              <a:t>  </a:t>
            </a:r>
            <a:r>
              <a:rPr lang="ko-Kore-KR" altLang="en-US" dirty="0"/>
              <a:t>http://snaptime.edaily.co.kr/2019/12/%EC%B2%AD%EC%B6%98%EC%9D%B4-%EC%95%84%ED%94%84%EB%8B%A4-20%EB%8C%80-%EC%9A%B0%EC%9A%B8%EC%A6%9D-%EC%8B%AC%EA%B0%81/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462D9C-D502-7EB5-AF34-63D37899A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5" y="-1768"/>
            <a:ext cx="18256736" cy="102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6"/>
          <p:cNvGrpSpPr/>
          <p:nvPr/>
        </p:nvGrpSpPr>
        <p:grpSpPr>
          <a:xfrm>
            <a:off x="1328904" y="847874"/>
            <a:ext cx="15708920" cy="8410426"/>
            <a:chOff x="0" y="-47625"/>
            <a:chExt cx="4137329" cy="2215092"/>
          </a:xfrm>
        </p:grpSpPr>
        <p:sp>
          <p:nvSpPr>
            <p:cNvPr id="684" name="Google Shape;684;p16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685" name="Google Shape;6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16"/>
          <p:cNvSpPr/>
          <p:nvPr/>
        </p:nvSpPr>
        <p:spPr>
          <a:xfrm>
            <a:off x="9393307" y="927086"/>
            <a:ext cx="7644517" cy="8321689"/>
          </a:xfrm>
          <a:custGeom>
            <a:avLst/>
            <a:gdLst/>
            <a:ahLst/>
            <a:cxnLst/>
            <a:rect l="l" t="t" r="r" b="b"/>
            <a:pathLst>
              <a:path w="7644517" h="8321689" extrusionOk="0">
                <a:moveTo>
                  <a:pt x="0" y="0"/>
                </a:moveTo>
                <a:lnTo>
                  <a:pt x="7644518" y="0"/>
                </a:lnTo>
                <a:lnTo>
                  <a:pt x="7644518" y="8321689"/>
                </a:lnTo>
                <a:lnTo>
                  <a:pt x="0" y="8321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14516" t="-1164" r="-6585" b="-10083"/>
            </a:stretch>
          </a:blipFill>
          <a:ln>
            <a:noFill/>
          </a:ln>
        </p:spPr>
      </p:sp>
      <p:sp>
        <p:nvSpPr>
          <p:cNvPr id="687" name="Google Shape;687;p16"/>
          <p:cNvSpPr/>
          <p:nvPr/>
        </p:nvSpPr>
        <p:spPr>
          <a:xfrm>
            <a:off x="1336746" y="839567"/>
            <a:ext cx="7961464" cy="8418733"/>
          </a:xfrm>
          <a:custGeom>
            <a:avLst/>
            <a:gdLst/>
            <a:ahLst/>
            <a:cxnLst/>
            <a:rect l="l" t="t" r="r" b="b"/>
            <a:pathLst>
              <a:path w="7961464" h="8418733" extrusionOk="0">
                <a:moveTo>
                  <a:pt x="0" y="0"/>
                </a:moveTo>
                <a:lnTo>
                  <a:pt x="7961464" y="0"/>
                </a:lnTo>
                <a:lnTo>
                  <a:pt x="7961464" y="8418733"/>
                </a:lnTo>
                <a:lnTo>
                  <a:pt x="0" y="841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4000"/>
            </a:blip>
            <a:stretch>
              <a:fillRect l="-9958" r="-6324" b="-9968"/>
            </a:stretch>
          </a:blipFill>
          <a:ln>
            <a:noFill/>
          </a:ln>
        </p:spPr>
      </p:sp>
      <p:sp>
        <p:nvSpPr>
          <p:cNvPr id="692" name="Google Shape;692;p16"/>
          <p:cNvSpPr txBox="1"/>
          <p:nvPr/>
        </p:nvSpPr>
        <p:spPr>
          <a:xfrm>
            <a:off x="5164345" y="1742682"/>
            <a:ext cx="8362828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46"/>
              <a:buFont typeface="Arial"/>
              <a:buNone/>
            </a:pPr>
            <a:r>
              <a:rPr lang="ko-KR" altLang="en-US" sz="6000" b="0" i="0" u="none" strike="noStrike" cap="none" dirty="0">
                <a:solidFill>
                  <a:srgbClr val="5D3E1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Arial"/>
              </a:rPr>
              <a:t>지속적인 기부 경험 감소</a:t>
            </a:r>
            <a:endParaRPr sz="6000" b="0" i="0" u="none" strike="noStrike" cap="non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</p:txBody>
      </p:sp>
      <p:sp>
        <p:nvSpPr>
          <p:cNvPr id="2" name="Google Shape;132;p22">
            <a:extLst>
              <a:ext uri="{FF2B5EF4-FFF2-40B4-BE49-F238E27FC236}">
                <a16:creationId xmlns:a16="http://schemas.microsoft.com/office/drawing/2014/main" id="{ED849F53-84AE-43ED-4888-FC29FC70F11F}"/>
              </a:ext>
            </a:extLst>
          </p:cNvPr>
          <p:cNvSpPr txBox="1"/>
          <p:nvPr/>
        </p:nvSpPr>
        <p:spPr>
          <a:xfrm>
            <a:off x="920504" y="72192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" name="Google Shape;208;p7">
            <a:extLst>
              <a:ext uri="{FF2B5EF4-FFF2-40B4-BE49-F238E27FC236}">
                <a16:creationId xmlns:a16="http://schemas.microsoft.com/office/drawing/2014/main" id="{E1A66AFE-3581-93A8-94DA-3645D90339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8186" y="3387220"/>
            <a:ext cx="5916516" cy="4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5;p8">
            <a:extLst>
              <a:ext uri="{FF2B5EF4-FFF2-40B4-BE49-F238E27FC236}">
                <a16:creationId xmlns:a16="http://schemas.microsoft.com/office/drawing/2014/main" id="{8E2BB568-890D-9FAC-A5BE-B06636C9A4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3102" y="3387220"/>
            <a:ext cx="7961464" cy="4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20C7C4-FEB5-F0A6-4459-B705D467939D}"/>
              </a:ext>
            </a:extLst>
          </p:cNvPr>
          <p:cNvSpPr txBox="1"/>
          <p:nvPr/>
        </p:nvSpPr>
        <p:spPr>
          <a:xfrm>
            <a:off x="8596268" y="8076353"/>
            <a:ext cx="8362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ore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altLang="ko-Kore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news.mt.co.kr</a:t>
            </a:r>
            <a:r>
              <a:rPr lang="en-US" altLang="ko-Kore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ko-Kore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mtview.php?no</a:t>
            </a:r>
            <a:r>
              <a:rPr lang="en-US" altLang="ko-Kore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=2020051512375753294</a:t>
            </a:r>
            <a:endParaRPr lang="en-US" altLang="ko-Kore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1111F-240C-2CED-0155-621DA57A485A}"/>
              </a:ext>
            </a:extLst>
          </p:cNvPr>
          <p:cNvSpPr txBox="1"/>
          <p:nvPr/>
        </p:nvSpPr>
        <p:spPr>
          <a:xfrm>
            <a:off x="2258186" y="8111094"/>
            <a:ext cx="8362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ore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altLang="ko-Kore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m.hankookilbo.com</a:t>
            </a:r>
            <a:r>
              <a:rPr lang="en-US" altLang="ko-Kore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/News/Read/201912221551392334</a:t>
            </a:r>
            <a:endParaRPr lang="en-US" altLang="ko-Kore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C79538-2868-AFC2-2486-7D01B51BE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65" y="0"/>
            <a:ext cx="18548725" cy="100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83;p16">
            <a:extLst>
              <a:ext uri="{FF2B5EF4-FFF2-40B4-BE49-F238E27FC236}">
                <a16:creationId xmlns:a16="http://schemas.microsoft.com/office/drawing/2014/main" id="{C6AF4E0C-A9BD-CFA8-838F-3900C407E6D0}"/>
              </a:ext>
            </a:extLst>
          </p:cNvPr>
          <p:cNvGrpSpPr/>
          <p:nvPr/>
        </p:nvGrpSpPr>
        <p:grpSpPr>
          <a:xfrm>
            <a:off x="1328904" y="847873"/>
            <a:ext cx="15708920" cy="9221689"/>
            <a:chOff x="0" y="-47625"/>
            <a:chExt cx="4137329" cy="2215092"/>
          </a:xfrm>
        </p:grpSpPr>
        <p:sp>
          <p:nvSpPr>
            <p:cNvPr id="7" name="Google Shape;684;p16">
              <a:extLst>
                <a:ext uri="{FF2B5EF4-FFF2-40B4-BE49-F238E27FC236}">
                  <a16:creationId xmlns:a16="http://schemas.microsoft.com/office/drawing/2014/main" id="{1CFF370F-EC61-CCDF-2DB3-F5B8C8AB71E2}"/>
                </a:ext>
              </a:extLst>
            </p:cNvPr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8" name="Google Shape;685;p16">
              <a:extLst>
                <a:ext uri="{FF2B5EF4-FFF2-40B4-BE49-F238E27FC236}">
                  <a16:creationId xmlns:a16="http://schemas.microsoft.com/office/drawing/2014/main" id="{8BB4CAA2-1949-BA3B-1AEA-6547BE6F69A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32;p22">
            <a:extLst>
              <a:ext uri="{FF2B5EF4-FFF2-40B4-BE49-F238E27FC236}">
                <a16:creationId xmlns:a16="http://schemas.microsoft.com/office/drawing/2014/main" id="{52DF1E48-5493-1A85-9CA4-77CCE712DBAF}"/>
              </a:ext>
            </a:extLst>
          </p:cNvPr>
          <p:cNvSpPr txBox="1"/>
          <p:nvPr/>
        </p:nvSpPr>
        <p:spPr>
          <a:xfrm>
            <a:off x="920504" y="72192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en-US" altLang="ko-KR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“</a:t>
            </a: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하루 한 톨</a:t>
            </a:r>
            <a:r>
              <a:rPr lang="en-US" altLang="ko-KR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”</a:t>
            </a: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의 사업 필요성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" name="Google Shape;458;p46">
            <a:extLst>
              <a:ext uri="{FF2B5EF4-FFF2-40B4-BE49-F238E27FC236}">
                <a16:creationId xmlns:a16="http://schemas.microsoft.com/office/drawing/2014/main" id="{6B00E5C6-9EB6-540D-806C-89A4308AF099}"/>
              </a:ext>
            </a:extLst>
          </p:cNvPr>
          <p:cNvSpPr/>
          <p:nvPr/>
        </p:nvSpPr>
        <p:spPr>
          <a:xfrm>
            <a:off x="16385744" y="217437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459;p46">
            <a:extLst>
              <a:ext uri="{FF2B5EF4-FFF2-40B4-BE49-F238E27FC236}">
                <a16:creationId xmlns:a16="http://schemas.microsoft.com/office/drawing/2014/main" id="{807B83E7-63ED-CFB3-5939-14B6A28E2C9F}"/>
              </a:ext>
            </a:extLst>
          </p:cNvPr>
          <p:cNvSpPr/>
          <p:nvPr/>
        </p:nvSpPr>
        <p:spPr>
          <a:xfrm>
            <a:off x="744159" y="1239527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" name="Google Shape;95;p1">
            <a:extLst>
              <a:ext uri="{FF2B5EF4-FFF2-40B4-BE49-F238E27FC236}">
                <a16:creationId xmlns:a16="http://schemas.microsoft.com/office/drawing/2014/main" id="{BFC7ED59-F39D-3745-7D7A-6D21AA8644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293" y="143947"/>
            <a:ext cx="781843" cy="834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259260-B493-3A2D-B7C6-6482202FEFB4}"/>
              </a:ext>
            </a:extLst>
          </p:cNvPr>
          <p:cNvGrpSpPr/>
          <p:nvPr/>
        </p:nvGrpSpPr>
        <p:grpSpPr>
          <a:xfrm>
            <a:off x="1818674" y="2793633"/>
            <a:ext cx="14681734" cy="1876766"/>
            <a:chOff x="2248458" y="1946789"/>
            <a:chExt cx="14681734" cy="1876766"/>
          </a:xfrm>
        </p:grpSpPr>
        <p:grpSp>
          <p:nvGrpSpPr>
            <p:cNvPr id="14" name="Google Shape;461;p46">
              <a:extLst>
                <a:ext uri="{FF2B5EF4-FFF2-40B4-BE49-F238E27FC236}">
                  <a16:creationId xmlns:a16="http://schemas.microsoft.com/office/drawing/2014/main" id="{02476419-9651-59E3-D56A-5E9CEA056AFA}"/>
                </a:ext>
              </a:extLst>
            </p:cNvPr>
            <p:cNvGrpSpPr/>
            <p:nvPr/>
          </p:nvGrpSpPr>
          <p:grpSpPr>
            <a:xfrm>
              <a:off x="2248458" y="1946789"/>
              <a:ext cx="1126897" cy="1053688"/>
              <a:chOff x="-107848" y="0"/>
              <a:chExt cx="2755353" cy="2634661"/>
            </a:xfrm>
          </p:grpSpPr>
          <p:sp>
            <p:nvSpPr>
              <p:cNvPr id="17" name="Google Shape;462;p46">
                <a:extLst>
                  <a:ext uri="{FF2B5EF4-FFF2-40B4-BE49-F238E27FC236}">
                    <a16:creationId xmlns:a16="http://schemas.microsoft.com/office/drawing/2014/main" id="{E0576723-59B8-C1BD-C23A-1E1EA75006A0}"/>
                  </a:ext>
                </a:extLst>
              </p:cNvPr>
              <p:cNvSpPr/>
              <p:nvPr/>
            </p:nvSpPr>
            <p:spPr>
              <a:xfrm>
                <a:off x="1270000" y="0"/>
                <a:ext cx="1377505" cy="2333476"/>
              </a:xfrm>
              <a:custGeom>
                <a:avLst/>
                <a:gdLst/>
                <a:ahLst/>
                <a:cxnLst/>
                <a:rect l="l" t="t" r="r" b="b"/>
                <a:pathLst>
                  <a:path w="1377505" h="23334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1922" y="0"/>
                      <a:pt x="1057045" y="369271"/>
                      <a:pt x="1217275" y="907864"/>
                    </a:cubicBezTo>
                    <a:cubicBezTo>
                      <a:pt x="1377505" y="1446457"/>
                      <a:pt x="1164747" y="2026321"/>
                      <a:pt x="694203" y="2333476"/>
                    </a:cubicBezTo>
                    <a:lnTo>
                      <a:pt x="347102" y="1801738"/>
                    </a:lnTo>
                    <a:cubicBezTo>
                      <a:pt x="582373" y="1648160"/>
                      <a:pt x="688752" y="1358229"/>
                      <a:pt x="608637" y="1088932"/>
                    </a:cubicBezTo>
                    <a:cubicBezTo>
                      <a:pt x="528522" y="819635"/>
                      <a:pt x="280961" y="635000"/>
                      <a:pt x="0" y="635000"/>
                    </a:cubicBezTo>
                    <a:close/>
                  </a:path>
                </a:pathLst>
              </a:custGeom>
              <a:solidFill>
                <a:srgbClr val="E18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3;p46">
                <a:extLst>
                  <a:ext uri="{FF2B5EF4-FFF2-40B4-BE49-F238E27FC236}">
                    <a16:creationId xmlns:a16="http://schemas.microsoft.com/office/drawing/2014/main" id="{84115E9E-38AF-A70A-9961-9EEB4BDBD59E}"/>
                  </a:ext>
                </a:extLst>
              </p:cNvPr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 extrusionOk="0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C25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464;p46">
                <a:extLst>
                  <a:ext uri="{FF2B5EF4-FFF2-40B4-BE49-F238E27FC236}">
                    <a16:creationId xmlns:a16="http://schemas.microsoft.com/office/drawing/2014/main" id="{0CFC5C5A-E713-776F-097E-70F93679DE6B}"/>
                  </a:ext>
                </a:extLst>
              </p:cNvPr>
              <p:cNvSpPr/>
              <p:nvPr/>
            </p:nvSpPr>
            <p:spPr>
              <a:xfrm>
                <a:off x="-107848" y="0"/>
                <a:ext cx="1377785" cy="2297452"/>
              </a:xfrm>
              <a:custGeom>
                <a:avLst/>
                <a:gdLst/>
                <a:ahLst/>
                <a:cxnLst/>
                <a:rect l="l" t="t" r="r" b="b"/>
                <a:pathLst>
                  <a:path w="1377785" h="2297452" extrusionOk="0">
                    <a:moveTo>
                      <a:pt x="631361" y="2297452"/>
                    </a:moveTo>
                    <a:cubicBezTo>
                      <a:pt x="186261" y="1974067"/>
                      <a:pt x="0" y="1400864"/>
                      <a:pt x="169987" y="877609"/>
                    </a:cubicBezTo>
                    <a:cubicBezTo>
                      <a:pt x="339973" y="354354"/>
                      <a:pt x="827547" y="55"/>
                      <a:pt x="1377721" y="0"/>
                    </a:cubicBezTo>
                    <a:lnTo>
                      <a:pt x="1377785" y="635000"/>
                    </a:lnTo>
                    <a:cubicBezTo>
                      <a:pt x="1102698" y="635028"/>
                      <a:pt x="858911" y="812177"/>
                      <a:pt x="773917" y="1073804"/>
                    </a:cubicBezTo>
                    <a:cubicBezTo>
                      <a:pt x="688924" y="1335432"/>
                      <a:pt x="782054" y="1622034"/>
                      <a:pt x="1004604" y="1783726"/>
                    </a:cubicBezTo>
                    <a:close/>
                  </a:path>
                </a:pathLst>
              </a:custGeom>
              <a:solidFill>
                <a:srgbClr val="982D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465;p46">
              <a:extLst>
                <a:ext uri="{FF2B5EF4-FFF2-40B4-BE49-F238E27FC236}">
                  <a16:creationId xmlns:a16="http://schemas.microsoft.com/office/drawing/2014/main" id="{F1584AB4-F8F9-5F86-5FD6-B7FDC5126145}"/>
                </a:ext>
              </a:extLst>
            </p:cNvPr>
            <p:cNvSpPr txBox="1"/>
            <p:nvPr/>
          </p:nvSpPr>
          <p:spPr>
            <a:xfrm>
              <a:off x="3659226" y="2703248"/>
              <a:ext cx="12142720" cy="112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단순 우울증 치료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X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단순 일기 저장 기능 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X. 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청년들의 우울증 치료</a:t>
              </a:r>
              <a:r>
                <a:rPr lang="ko-KR" altLang="en-US" sz="2600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뿐 아니라 사회 기부 경험 증가 및 인식 개선도 함께 해결하는 것이 목표이다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.</a:t>
              </a:r>
              <a:endParaRPr lang="en-US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16" name="Google Shape;466;p46">
              <a:extLst>
                <a:ext uri="{FF2B5EF4-FFF2-40B4-BE49-F238E27FC236}">
                  <a16:creationId xmlns:a16="http://schemas.microsoft.com/office/drawing/2014/main" id="{E82539F8-5CB0-6B51-C73D-757F8C6367EA}"/>
                </a:ext>
              </a:extLst>
            </p:cNvPr>
            <p:cNvSpPr txBox="1"/>
            <p:nvPr/>
          </p:nvSpPr>
          <p:spPr>
            <a:xfrm>
              <a:off x="3659226" y="2009828"/>
              <a:ext cx="13270966" cy="595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dirty="0">
                  <a:solidFill>
                    <a:schemeClr val="accent2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  <a:cs typeface="Coiny"/>
                  <a:sym typeface="Coiny"/>
                </a:rPr>
                <a:t>일기작성이라는 작은 행동을 봉사활동으로 바꿔 기부를 실행시켜주는 새로운 앱</a:t>
              </a:r>
              <a:endParaRPr sz="3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3F50727-1056-65EE-8CE8-1221AB5A7878}"/>
              </a:ext>
            </a:extLst>
          </p:cNvPr>
          <p:cNvGrpSpPr/>
          <p:nvPr/>
        </p:nvGrpSpPr>
        <p:grpSpPr>
          <a:xfrm>
            <a:off x="1772954" y="5911046"/>
            <a:ext cx="15166264" cy="2436919"/>
            <a:chOff x="2248458" y="1946789"/>
            <a:chExt cx="15166264" cy="2436919"/>
          </a:xfrm>
        </p:grpSpPr>
        <p:grpSp>
          <p:nvGrpSpPr>
            <p:cNvPr id="21" name="Google Shape;461;p46">
              <a:extLst>
                <a:ext uri="{FF2B5EF4-FFF2-40B4-BE49-F238E27FC236}">
                  <a16:creationId xmlns:a16="http://schemas.microsoft.com/office/drawing/2014/main" id="{D88BFA9D-1884-3215-86F5-071DF319BC96}"/>
                </a:ext>
              </a:extLst>
            </p:cNvPr>
            <p:cNvGrpSpPr/>
            <p:nvPr/>
          </p:nvGrpSpPr>
          <p:grpSpPr>
            <a:xfrm>
              <a:off x="2248458" y="1946789"/>
              <a:ext cx="1126897" cy="1053688"/>
              <a:chOff x="-107848" y="0"/>
              <a:chExt cx="2755353" cy="2634661"/>
            </a:xfrm>
          </p:grpSpPr>
          <p:sp>
            <p:nvSpPr>
              <p:cNvPr id="24" name="Google Shape;462;p46">
                <a:extLst>
                  <a:ext uri="{FF2B5EF4-FFF2-40B4-BE49-F238E27FC236}">
                    <a16:creationId xmlns:a16="http://schemas.microsoft.com/office/drawing/2014/main" id="{A7C48898-B17E-EAF1-1C2B-5D96D00B294F}"/>
                  </a:ext>
                </a:extLst>
              </p:cNvPr>
              <p:cNvSpPr/>
              <p:nvPr/>
            </p:nvSpPr>
            <p:spPr>
              <a:xfrm>
                <a:off x="1270000" y="0"/>
                <a:ext cx="1377505" cy="2333476"/>
              </a:xfrm>
              <a:custGeom>
                <a:avLst/>
                <a:gdLst/>
                <a:ahLst/>
                <a:cxnLst/>
                <a:rect l="l" t="t" r="r" b="b"/>
                <a:pathLst>
                  <a:path w="1377505" h="23334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1922" y="0"/>
                      <a:pt x="1057045" y="369271"/>
                      <a:pt x="1217275" y="907864"/>
                    </a:cubicBezTo>
                    <a:cubicBezTo>
                      <a:pt x="1377505" y="1446457"/>
                      <a:pt x="1164747" y="2026321"/>
                      <a:pt x="694203" y="2333476"/>
                    </a:cubicBezTo>
                    <a:lnTo>
                      <a:pt x="347102" y="1801738"/>
                    </a:lnTo>
                    <a:cubicBezTo>
                      <a:pt x="582373" y="1648160"/>
                      <a:pt x="688752" y="1358229"/>
                      <a:pt x="608637" y="1088932"/>
                    </a:cubicBezTo>
                    <a:cubicBezTo>
                      <a:pt x="528522" y="819635"/>
                      <a:pt x="280961" y="635000"/>
                      <a:pt x="0" y="635000"/>
                    </a:cubicBezTo>
                    <a:close/>
                  </a:path>
                </a:pathLst>
              </a:custGeom>
              <a:solidFill>
                <a:srgbClr val="E18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3;p46">
                <a:extLst>
                  <a:ext uri="{FF2B5EF4-FFF2-40B4-BE49-F238E27FC236}">
                    <a16:creationId xmlns:a16="http://schemas.microsoft.com/office/drawing/2014/main" id="{2E5D4C5B-E05B-5E7D-3716-B5F81068132D}"/>
                  </a:ext>
                </a:extLst>
              </p:cNvPr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 extrusionOk="0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C25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464;p46">
                <a:extLst>
                  <a:ext uri="{FF2B5EF4-FFF2-40B4-BE49-F238E27FC236}">
                    <a16:creationId xmlns:a16="http://schemas.microsoft.com/office/drawing/2014/main" id="{2BEAEAA5-96CB-0EDC-37E2-BD471D7B45FE}"/>
                  </a:ext>
                </a:extLst>
              </p:cNvPr>
              <p:cNvSpPr/>
              <p:nvPr/>
            </p:nvSpPr>
            <p:spPr>
              <a:xfrm>
                <a:off x="-107848" y="0"/>
                <a:ext cx="1377785" cy="2297452"/>
              </a:xfrm>
              <a:custGeom>
                <a:avLst/>
                <a:gdLst/>
                <a:ahLst/>
                <a:cxnLst/>
                <a:rect l="l" t="t" r="r" b="b"/>
                <a:pathLst>
                  <a:path w="1377785" h="2297452" extrusionOk="0">
                    <a:moveTo>
                      <a:pt x="631361" y="2297452"/>
                    </a:moveTo>
                    <a:cubicBezTo>
                      <a:pt x="186261" y="1974067"/>
                      <a:pt x="0" y="1400864"/>
                      <a:pt x="169987" y="877609"/>
                    </a:cubicBezTo>
                    <a:cubicBezTo>
                      <a:pt x="339973" y="354354"/>
                      <a:pt x="827547" y="55"/>
                      <a:pt x="1377721" y="0"/>
                    </a:cubicBezTo>
                    <a:lnTo>
                      <a:pt x="1377785" y="635000"/>
                    </a:lnTo>
                    <a:cubicBezTo>
                      <a:pt x="1102698" y="635028"/>
                      <a:pt x="858911" y="812177"/>
                      <a:pt x="773917" y="1073804"/>
                    </a:cubicBezTo>
                    <a:cubicBezTo>
                      <a:pt x="688924" y="1335432"/>
                      <a:pt x="782054" y="1622034"/>
                      <a:pt x="1004604" y="1783726"/>
                    </a:cubicBezTo>
                    <a:close/>
                  </a:path>
                </a:pathLst>
              </a:custGeom>
              <a:solidFill>
                <a:srgbClr val="982D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465;p46">
              <a:extLst>
                <a:ext uri="{FF2B5EF4-FFF2-40B4-BE49-F238E27FC236}">
                  <a16:creationId xmlns:a16="http://schemas.microsoft.com/office/drawing/2014/main" id="{796BBEBB-158E-F229-6ADC-A8A43E14F132}"/>
                </a:ext>
              </a:extLst>
            </p:cNvPr>
            <p:cNvSpPr txBox="1"/>
            <p:nvPr/>
          </p:nvSpPr>
          <p:spPr>
            <a:xfrm>
              <a:off x="3659226" y="2703248"/>
              <a:ext cx="13755496" cy="1680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통계청 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2019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사회조사에 따르면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,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기부를 하지 않는 이유를 조사했을 때 전년대비 가장 많이 늘어난 항목은 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‘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기부단체를 신뢰하지 못해서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’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이다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.</a:t>
              </a:r>
              <a:r>
                <a:rPr lang="ko-KR" altLang="en-US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 우리 앱은 쌀을 직접 불우이웃에게 전달하는 것을 공식 인스타 계정과 웹사이트에 지속적으로 업로드하여 기부단체의 신뢰감을 높여 사람들의 인식을 개선할 수 있다</a:t>
              </a:r>
              <a:r>
                <a:rPr lang="en-US" altLang="ko-KR" sz="2600" b="0" i="0" u="none" strike="noStrike" cap="none" dirty="0">
                  <a:solidFill>
                    <a:srgbClr val="5D381C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  <a:cs typeface="Poppins"/>
                  <a:sym typeface="Poppins"/>
                </a:rPr>
                <a:t>.</a:t>
              </a:r>
              <a:endParaRPr lang="en-US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23" name="Google Shape;466;p46">
              <a:extLst>
                <a:ext uri="{FF2B5EF4-FFF2-40B4-BE49-F238E27FC236}">
                  <a16:creationId xmlns:a16="http://schemas.microsoft.com/office/drawing/2014/main" id="{D17D0344-1762-B859-57B6-720C4963E11A}"/>
                </a:ext>
              </a:extLst>
            </p:cNvPr>
            <p:cNvSpPr txBox="1"/>
            <p:nvPr/>
          </p:nvSpPr>
          <p:spPr>
            <a:xfrm>
              <a:off x="3659226" y="2009828"/>
              <a:ext cx="6192648" cy="595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0" i="0" u="none" strike="noStrike" cap="none" dirty="0">
                  <a:solidFill>
                    <a:srgbClr val="E18455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  <a:cs typeface="Coiny"/>
                  <a:sym typeface="Coiny"/>
                </a:rPr>
                <a:t>기부단체에 대한 신뢰감 향상</a:t>
              </a:r>
              <a:endParaRPr sz="30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857F78-9EAE-F4D0-CC2B-086FEF53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7" y="-413689"/>
            <a:ext cx="19269636" cy="105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6"/>
          <p:cNvGrpSpPr/>
          <p:nvPr/>
        </p:nvGrpSpPr>
        <p:grpSpPr>
          <a:xfrm>
            <a:off x="1346131" y="821798"/>
            <a:ext cx="15708920" cy="9221689"/>
            <a:chOff x="0" y="-47625"/>
            <a:chExt cx="4137329" cy="2215092"/>
          </a:xfrm>
        </p:grpSpPr>
        <p:sp>
          <p:nvSpPr>
            <p:cNvPr id="684" name="Google Shape;684;p16"/>
            <p:cNvSpPr/>
            <p:nvPr/>
          </p:nvSpPr>
          <p:spPr>
            <a:xfrm>
              <a:off x="0" y="0"/>
              <a:ext cx="4137329" cy="2167467"/>
            </a:xfrm>
            <a:custGeom>
              <a:avLst/>
              <a:gdLst/>
              <a:ahLst/>
              <a:cxnLst/>
              <a:rect l="l" t="t" r="r" b="b"/>
              <a:pathLst>
                <a:path w="4137329" h="2167467" extrusionOk="0">
                  <a:moveTo>
                    <a:pt x="0" y="0"/>
                  </a:moveTo>
                  <a:lnTo>
                    <a:pt x="4137329" y="0"/>
                  </a:lnTo>
                  <a:lnTo>
                    <a:pt x="4137329" y="2167467"/>
                  </a:lnTo>
                  <a:lnTo>
                    <a:pt x="0" y="2167467"/>
                  </a:lnTo>
                  <a:lnTo>
                    <a:pt x="0" y="0"/>
                  </a:lnTo>
                </a:path>
              </a:pathLst>
            </a:custGeom>
            <a:solidFill>
              <a:srgbClr val="FFF5E0"/>
            </a:solidFill>
            <a:ln>
              <a:noFill/>
            </a:ln>
          </p:spPr>
        </p:sp>
        <p:sp>
          <p:nvSpPr>
            <p:cNvPr id="685" name="Google Shape;6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2;p22">
            <a:extLst>
              <a:ext uri="{FF2B5EF4-FFF2-40B4-BE49-F238E27FC236}">
                <a16:creationId xmlns:a16="http://schemas.microsoft.com/office/drawing/2014/main" id="{ED849F53-84AE-43ED-4888-FC29FC70F11F}"/>
              </a:ext>
            </a:extLst>
          </p:cNvPr>
          <p:cNvSpPr txBox="1"/>
          <p:nvPr/>
        </p:nvSpPr>
        <p:spPr>
          <a:xfrm>
            <a:off x="463304" y="32436"/>
            <a:ext cx="17342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3"/>
              <a:buFont typeface="Arial"/>
              <a:buNone/>
            </a:pPr>
            <a:r>
              <a:rPr lang="ko-KR" altLang="en-US" sz="7200" dirty="0">
                <a:solidFill>
                  <a:srgbClr val="5D3E18"/>
                </a:solidFill>
                <a:latin typeface="Do Hyeon"/>
                <a:ea typeface="Do Hyeon"/>
                <a:cs typeface="Do Hyeon"/>
                <a:sym typeface="Do Hyeon"/>
              </a:rPr>
              <a:t>기대 효과</a:t>
            </a:r>
            <a:endParaRPr sz="7200" i="0" u="none" strike="noStrike" cap="none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" name="Google Shape;458;p46">
            <a:extLst>
              <a:ext uri="{FF2B5EF4-FFF2-40B4-BE49-F238E27FC236}">
                <a16:creationId xmlns:a16="http://schemas.microsoft.com/office/drawing/2014/main" id="{25A5AB01-B1B2-46FF-3751-F2FE9199F479}"/>
              </a:ext>
            </a:extLst>
          </p:cNvPr>
          <p:cNvSpPr/>
          <p:nvPr/>
        </p:nvSpPr>
        <p:spPr>
          <a:xfrm>
            <a:off x="16385744" y="217437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59;p46">
            <a:extLst>
              <a:ext uri="{FF2B5EF4-FFF2-40B4-BE49-F238E27FC236}">
                <a16:creationId xmlns:a16="http://schemas.microsoft.com/office/drawing/2014/main" id="{151D1D7E-BA6E-FE30-B792-593A136908EF}"/>
              </a:ext>
            </a:extLst>
          </p:cNvPr>
          <p:cNvSpPr/>
          <p:nvPr/>
        </p:nvSpPr>
        <p:spPr>
          <a:xfrm>
            <a:off x="744159" y="1239527"/>
            <a:ext cx="584719" cy="841873"/>
          </a:xfrm>
          <a:custGeom>
            <a:avLst/>
            <a:gdLst/>
            <a:ahLst/>
            <a:cxnLst/>
            <a:rect l="l" t="t" r="r" b="b"/>
            <a:pathLst>
              <a:path w="584719" h="841873" extrusionOk="0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3" name="Google Shape;95;p1">
            <a:extLst>
              <a:ext uri="{FF2B5EF4-FFF2-40B4-BE49-F238E27FC236}">
                <a16:creationId xmlns:a16="http://schemas.microsoft.com/office/drawing/2014/main" id="{0CCCF019-3704-A59D-1EA7-1AE8A73BCC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3418" y="79392"/>
            <a:ext cx="781843" cy="8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57;p46">
            <a:extLst>
              <a:ext uri="{FF2B5EF4-FFF2-40B4-BE49-F238E27FC236}">
                <a16:creationId xmlns:a16="http://schemas.microsoft.com/office/drawing/2014/main" id="{C8C4E8F9-C8F6-7606-21E0-65C4D47938E5}"/>
              </a:ext>
            </a:extLst>
          </p:cNvPr>
          <p:cNvSpPr txBox="1"/>
          <p:nvPr/>
        </p:nvSpPr>
        <p:spPr>
          <a:xfrm>
            <a:off x="1612749" y="1417118"/>
            <a:ext cx="3386872" cy="40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688;p16">
            <a:extLst>
              <a:ext uri="{FF2B5EF4-FFF2-40B4-BE49-F238E27FC236}">
                <a16:creationId xmlns:a16="http://schemas.microsoft.com/office/drawing/2014/main" id="{14A45FEF-AB19-C308-80FC-C1EFAED562CE}"/>
              </a:ext>
            </a:extLst>
          </p:cNvPr>
          <p:cNvGrpSpPr/>
          <p:nvPr/>
        </p:nvGrpSpPr>
        <p:grpSpPr>
          <a:xfrm>
            <a:off x="3275729" y="2115945"/>
            <a:ext cx="11587422" cy="2726905"/>
            <a:chOff x="0" y="-47625"/>
            <a:chExt cx="1621147" cy="1531348"/>
          </a:xfrm>
        </p:grpSpPr>
        <p:sp>
          <p:nvSpPr>
            <p:cNvPr id="10" name="Google Shape;689;p16">
              <a:extLst>
                <a:ext uri="{FF2B5EF4-FFF2-40B4-BE49-F238E27FC236}">
                  <a16:creationId xmlns:a16="http://schemas.microsoft.com/office/drawing/2014/main" id="{123DFBF5-B3BC-AB30-433D-470E968D6064}"/>
                </a:ext>
              </a:extLst>
            </p:cNvPr>
            <p:cNvSpPr/>
            <p:nvPr/>
          </p:nvSpPr>
          <p:spPr>
            <a:xfrm>
              <a:off x="0" y="0"/>
              <a:ext cx="1621147" cy="1483723"/>
            </a:xfrm>
            <a:custGeom>
              <a:avLst/>
              <a:gdLst/>
              <a:ahLst/>
              <a:cxnLst/>
              <a:rect l="l" t="t" r="r" b="b"/>
              <a:pathLst>
                <a:path w="1621147" h="1483723" extrusionOk="0">
                  <a:moveTo>
                    <a:pt x="64146" y="0"/>
                  </a:moveTo>
                  <a:lnTo>
                    <a:pt x="1557001" y="0"/>
                  </a:lnTo>
                  <a:cubicBezTo>
                    <a:pt x="1592428" y="0"/>
                    <a:pt x="1621147" y="28719"/>
                    <a:pt x="1621147" y="64146"/>
                  </a:cubicBezTo>
                  <a:lnTo>
                    <a:pt x="1621147" y="1419577"/>
                  </a:lnTo>
                  <a:cubicBezTo>
                    <a:pt x="1621147" y="1436590"/>
                    <a:pt x="1614389" y="1452905"/>
                    <a:pt x="1602359" y="1464935"/>
                  </a:cubicBezTo>
                  <a:cubicBezTo>
                    <a:pt x="1590329" y="1476965"/>
                    <a:pt x="1574014" y="1483723"/>
                    <a:pt x="1557001" y="1483723"/>
                  </a:cubicBezTo>
                  <a:lnTo>
                    <a:pt x="64146" y="1483723"/>
                  </a:lnTo>
                  <a:cubicBezTo>
                    <a:pt x="47133" y="1483723"/>
                    <a:pt x="30818" y="1476965"/>
                    <a:pt x="18788" y="1464935"/>
                  </a:cubicBezTo>
                  <a:cubicBezTo>
                    <a:pt x="6758" y="1452905"/>
                    <a:pt x="0" y="1436590"/>
                    <a:pt x="0" y="1419577"/>
                  </a:cubicBezTo>
                  <a:lnTo>
                    <a:pt x="0" y="64146"/>
                  </a:lnTo>
                  <a:cubicBezTo>
                    <a:pt x="0" y="47133"/>
                    <a:pt x="6758" y="30818"/>
                    <a:pt x="18788" y="18788"/>
                  </a:cubicBezTo>
                  <a:cubicBezTo>
                    <a:pt x="30818" y="6758"/>
                    <a:pt x="47133" y="0"/>
                    <a:pt x="641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531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90;p16">
              <a:extLst>
                <a:ext uri="{FF2B5EF4-FFF2-40B4-BE49-F238E27FC236}">
                  <a16:creationId xmlns:a16="http://schemas.microsoft.com/office/drawing/2014/main" id="{0DDCCF2F-6F5C-7028-363D-65A84A44BFC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696;p16">
            <a:extLst>
              <a:ext uri="{FF2B5EF4-FFF2-40B4-BE49-F238E27FC236}">
                <a16:creationId xmlns:a16="http://schemas.microsoft.com/office/drawing/2014/main" id="{785D9558-6AC3-1A1C-65EA-DCA2A723CA1E}"/>
              </a:ext>
            </a:extLst>
          </p:cNvPr>
          <p:cNvSpPr txBox="1"/>
          <p:nvPr/>
        </p:nvSpPr>
        <p:spPr>
          <a:xfrm>
            <a:off x="3821127" y="2426467"/>
            <a:ext cx="10713443" cy="165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6"/>
            </a:pPr>
            <a:endParaRPr lang="en-US" altLang="ko-KR" sz="2700" b="0" i="0" u="none" strike="noStrike" cap="none" dirty="0">
              <a:solidFill>
                <a:srgbClr val="453128"/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Arial"/>
            </a:endParaRPr>
          </a:p>
          <a:p>
            <a:pPr marR="0" lvl="0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6"/>
            </a:pPr>
            <a:r>
              <a:rPr lang="ko-KR" altLang="en-US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사용자들이 명확한 일기  쓰기의 대한 동기를 갖게 되고 이것이 습관화되어 꾸준히 </a:t>
            </a:r>
            <a:r>
              <a:rPr lang="en-US" altLang="ko-KR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‘</a:t>
            </a:r>
            <a:r>
              <a:rPr lang="ko-KR" altLang="en-US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하루 한 톨</a:t>
            </a:r>
            <a:r>
              <a:rPr lang="en-US" altLang="ko-KR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’</a:t>
            </a:r>
            <a:r>
              <a:rPr lang="ko-KR" altLang="en-US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 앱으로 </a:t>
            </a:r>
            <a:r>
              <a:rPr lang="ko-KR" altLang="en-US" sz="2500" b="0" i="0" u="none" strike="noStrike" cap="none" dirty="0" err="1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봉사활동하며</a:t>
            </a:r>
            <a:r>
              <a:rPr lang="ko-KR" altLang="en-US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 사회에 기여할 것을 기대한다</a:t>
            </a:r>
            <a:r>
              <a:rPr lang="en-US" altLang="ko-KR" sz="2500" b="0" i="0" u="none" strike="noStrike" cap="none" dirty="0">
                <a:solidFill>
                  <a:srgbClr val="45312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Arial"/>
              </a:rPr>
              <a:t>.</a:t>
            </a:r>
            <a:endParaRPr lang="ko-KR" altLang="en-US" sz="2500" b="0" i="0" u="none" strike="noStrike" cap="none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Arial"/>
            </a:endParaRPr>
          </a:p>
        </p:txBody>
      </p:sp>
      <p:pic>
        <p:nvPicPr>
          <p:cNvPr id="4" name="그림 3" descr="그래픽, 하트, 클립아트, 로고이(가) 표시된 사진&#10;&#10;자동 생성된 설명">
            <a:extLst>
              <a:ext uri="{FF2B5EF4-FFF2-40B4-BE49-F238E27FC236}">
                <a16:creationId xmlns:a16="http://schemas.microsoft.com/office/drawing/2014/main" id="{15884F82-08AA-C238-D9D3-342CB3910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440" y="483084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22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1657</Words>
  <Application>Microsoft Macintosh PowerPoint</Application>
  <PresentationFormat>사용자 지정</PresentationFormat>
  <Paragraphs>109</Paragraphs>
  <Slides>24</Slides>
  <Notes>24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BM HANNA Air OTF</vt:lpstr>
      <vt:lpstr>Calibri</vt:lpstr>
      <vt:lpstr>BM DoHyeon OTF</vt:lpstr>
      <vt:lpstr>Gaegu</vt:lpstr>
      <vt:lpstr>Do Hyeon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김주현</cp:lastModifiedBy>
  <cp:revision>28</cp:revision>
  <dcterms:created xsi:type="dcterms:W3CDTF">2006-08-16T00:00:00Z</dcterms:created>
  <dcterms:modified xsi:type="dcterms:W3CDTF">2023-08-27T09:12:13Z</dcterms:modified>
</cp:coreProperties>
</file>